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274" r:id="rId3"/>
    <p:sldId id="315" r:id="rId4"/>
    <p:sldId id="307" r:id="rId5"/>
    <p:sldId id="314" r:id="rId6"/>
    <p:sldId id="310" r:id="rId7"/>
    <p:sldId id="311" r:id="rId8"/>
    <p:sldId id="316" r:id="rId9"/>
    <p:sldId id="312" r:id="rId10"/>
    <p:sldId id="309" r:id="rId11"/>
    <p:sldId id="313" r:id="rId12"/>
    <p:sldId id="317" r:id="rId13"/>
    <p:sldId id="318" r:id="rId14"/>
    <p:sldId id="319" r:id="rId15"/>
    <p:sldId id="324" r:id="rId16"/>
    <p:sldId id="322" r:id="rId17"/>
    <p:sldId id="325" r:id="rId18"/>
    <p:sldId id="321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B9B"/>
    <a:srgbClr val="FF2600"/>
    <a:srgbClr val="FF0000"/>
    <a:srgbClr val="00B0F0"/>
    <a:srgbClr val="E5007D"/>
    <a:srgbClr val="85CCD4"/>
    <a:srgbClr val="C7E6E9"/>
    <a:srgbClr val="ED2891"/>
    <a:srgbClr val="44BBC5"/>
    <a:srgbClr val="008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5" autoAdjust="0"/>
    <p:restoredTop sz="93689" autoAdjust="0"/>
  </p:normalViewPr>
  <p:slideViewPr>
    <p:cSldViewPr snapToGrid="0" snapToObjects="1">
      <p:cViewPr>
        <p:scale>
          <a:sx n="100" d="100"/>
          <a:sy n="100" d="100"/>
        </p:scale>
        <p:origin x="88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46" Type="http://schemas.microsoft.com/office/2015/10/relationships/revisionInfo" Target="revisionInfo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DCC80-CA36-F045-A58C-848932FB29C3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5D1C1-F34B-8540-9015-CDD822028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92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C204-7EB0-F245-AC16-FC44E91A7A65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12BEB-C874-A74C-8D0A-39AA16E8D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1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1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1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0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7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6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5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4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66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5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12BEB-C874-A74C-8D0A-39AA16E8D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8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89E6F516-5A93-46CB-BD93-0AA757BC2E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66490" y="3520773"/>
            <a:ext cx="5279367" cy="3956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Subtitle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B4B5340-958A-450C-A8D9-EBE1007D2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6490" y="3916392"/>
            <a:ext cx="5279367" cy="67286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01/08/2018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V1.2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E03EEA31-37FD-4C6A-A5B4-FAEB69A86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6489" y="4741653"/>
            <a:ext cx="5279367" cy="373811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400" b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1st August 2017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1898A98A-E192-4AAF-9C23-E1F9CFFAB1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87259" y="1923512"/>
            <a:ext cx="5158595" cy="112736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1517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A312B389-CC0B-4C80-8270-362F3B8CC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7261" y="2876313"/>
            <a:ext cx="2398144" cy="565628"/>
          </a:xfrm>
          <a:prstGeom prst="rect">
            <a:avLst/>
          </a:prstGeom>
          <a:solidFill>
            <a:srgbClr val="ED2891"/>
          </a:solidFill>
          <a:ln>
            <a:solidFill>
              <a:srgbClr val="ED2891"/>
            </a:solidFill>
          </a:ln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10941FA-0963-43C8-8988-95D835B0C7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261" y="3434154"/>
            <a:ext cx="1647646" cy="565628"/>
          </a:xfrm>
          <a:prstGeom prst="rect">
            <a:avLst/>
          </a:prstGeom>
          <a:solidFill>
            <a:srgbClr val="ED2891"/>
          </a:solidFill>
          <a:ln>
            <a:solidFill>
              <a:srgbClr val="ED2891"/>
            </a:solidFill>
          </a:ln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6414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A312B389-CC0B-4C80-8270-362F3B8CC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7261" y="2876313"/>
            <a:ext cx="2398144" cy="565628"/>
          </a:xfrm>
          <a:prstGeom prst="rect">
            <a:avLst/>
          </a:prstGeom>
          <a:solidFill>
            <a:srgbClr val="1E4B9B"/>
          </a:solidFill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10941FA-0963-43C8-8988-95D835B0C7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7261" y="3434154"/>
            <a:ext cx="1647646" cy="565628"/>
          </a:xfrm>
          <a:prstGeom prst="rect">
            <a:avLst/>
          </a:prstGeom>
          <a:solidFill>
            <a:srgbClr val="1E4B9B"/>
          </a:solidFill>
        </p:spPr>
        <p:txBody>
          <a:bodyPr lIns="36000" tIns="144000" rIns="18000" bIns="36000" anchor="ctr" anchorCtr="0"/>
          <a:lstStyle>
            <a:lvl1pPr marL="0" indent="0">
              <a:lnSpc>
                <a:spcPct val="85000"/>
              </a:lnSpc>
              <a:buNone/>
              <a:defRPr sz="4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6097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="" xmlns:a16="http://schemas.microsoft.com/office/drawing/2014/main" id="{FE2B1EA2-8522-4C4B-B7A9-BEF931B2B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7968" y="2243138"/>
            <a:ext cx="7883407" cy="4019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251539-4EDC-4E36-A4D9-AF94C23958A5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20/06/2018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E40F4C93-6DA7-4D8C-9677-1ABFD64DBB3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8" y="6586202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54F983CE-7E17-4509-ACDC-24E516927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05480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2C896F9C-CC25-4527-9E30-F95E9F7B1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968" y="2243137"/>
            <a:ext cx="7883407" cy="401913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CC9049D-4664-4545-860B-8C408BE6F1C1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8" y="6440578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8413C705-D39D-4C04-9CCC-4AFABA7FBC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8632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2">
            <a:extLst>
              <a:ext uri="{FF2B5EF4-FFF2-40B4-BE49-F238E27FC236}">
                <a16:creationId xmlns="" xmlns:a16="http://schemas.microsoft.com/office/drawing/2014/main" id="{28E83104-D853-412E-9A06-D4E39CA8791B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77850" y="2243138"/>
            <a:ext cx="7883525" cy="40195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E277479-0CF8-4C04-B364-40BD0C0051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F8F6D2-1103-4D02-9B03-1CC825E2829E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20/06/2018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BD85516-2513-49C5-A0AA-FD9268015009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8" y="6440578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37EFBFEF-F413-46E7-B616-D281BA0FC9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2075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A0F71322-76A3-413A-9064-BF459D5F6A5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7850" y="2243138"/>
            <a:ext cx="7883525" cy="40195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FBE17164-D1E9-448D-BC18-AEE6AA4A7D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87A685-EBDC-431F-A3A3-25227F3094FE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20/06/2018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C676D3C7-DEA3-4E23-A018-40E40401930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77850" y="6440578"/>
            <a:ext cx="7246879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D974519E-60F3-4D94-B4D4-2BC52D3350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968" y="1458820"/>
            <a:ext cx="5960855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88317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968" y="464267"/>
            <a:ext cx="5960855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2C896F9C-CC25-4527-9E30-F95E9F7B1D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968" y="2243137"/>
            <a:ext cx="7883407" cy="401913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charset="0"/>
              <a:buChar char="•"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6AFAC1F-8668-4411-BA45-03AE7F65EDF8}"/>
              </a:ext>
            </a:extLst>
          </p:cNvPr>
          <p:cNvSpPr txBox="1"/>
          <p:nvPr userDrawn="1"/>
        </p:nvSpPr>
        <p:spPr>
          <a:xfrm>
            <a:off x="7591244" y="6425249"/>
            <a:ext cx="992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20/06/2018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3FACDC6-C223-4AE1-82EF-479CD3486E2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77968" y="6440578"/>
            <a:ext cx="7246761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2124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A8A660-749F-4743-A8E2-6368C30052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04" y="241540"/>
            <a:ext cx="1315048" cy="90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EA8A660-749F-4743-A8E2-6368C300520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04" y="266940"/>
            <a:ext cx="1315048" cy="905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A1CBB4E-7D7A-4F34-9192-75CFD9ED89EB}"/>
              </a:ext>
            </a:extLst>
          </p:cNvPr>
          <p:cNvSpPr/>
          <p:nvPr userDrawn="1"/>
        </p:nvSpPr>
        <p:spPr>
          <a:xfrm>
            <a:off x="0" y="6647144"/>
            <a:ext cx="9144000" cy="210856"/>
          </a:xfrm>
          <a:prstGeom prst="rect">
            <a:avLst/>
          </a:prstGeom>
          <a:solidFill>
            <a:srgbClr val="1E4B9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65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27" r:id="rId3"/>
    <p:sldLayoutId id="2147483728" r:id="rId4"/>
    <p:sldLayoutId id="2147483730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18344E7-05B6-4E37-9A8D-0973A5026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9768" y="3751822"/>
            <a:ext cx="6148432" cy="395619"/>
          </a:xfrm>
        </p:spPr>
        <p:txBody>
          <a:bodyPr/>
          <a:lstStyle/>
          <a:p>
            <a:r>
              <a:rPr lang="en-GB" sz="2800" dirty="0" smtClean="0"/>
              <a:t>Simon F. </a:t>
            </a:r>
            <a:r>
              <a:rPr lang="en-GB" sz="2800" dirty="0" smtClean="0"/>
              <a:t>Green,  </a:t>
            </a:r>
          </a:p>
          <a:p>
            <a:r>
              <a:rPr lang="en-GB" sz="2800" dirty="0" smtClean="0"/>
              <a:t>Colin Snodgrass, Ben </a:t>
            </a:r>
            <a:r>
              <a:rPr lang="en-GB" sz="2800" dirty="0" err="1" smtClean="0"/>
              <a:t>Rozitis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E11E5B-7E76-4F98-B828-A2CAD01150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9768" y="4697918"/>
            <a:ext cx="5279367" cy="672861"/>
          </a:xfrm>
        </p:spPr>
        <p:txBody>
          <a:bodyPr/>
          <a:lstStyle/>
          <a:p>
            <a:r>
              <a:rPr lang="en-GB" sz="2000" dirty="0" smtClean="0"/>
              <a:t>Planetary and Space Sciences</a:t>
            </a:r>
          </a:p>
          <a:p>
            <a:r>
              <a:rPr lang="en-GB" sz="2000" dirty="0" smtClean="0"/>
              <a:t>The Open University</a:t>
            </a:r>
          </a:p>
          <a:p>
            <a:r>
              <a:rPr lang="en-GB" sz="2000" dirty="0" smtClean="0"/>
              <a:t>Milton Keynes, UK.</a:t>
            </a: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ADDB60-90FF-48E3-AA2A-32015FFCD7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27705" y="6338805"/>
            <a:ext cx="8375904" cy="373811"/>
          </a:xfrm>
        </p:spPr>
        <p:txBody>
          <a:bodyPr/>
          <a:lstStyle/>
          <a:p>
            <a:r>
              <a:rPr lang="en-GB" dirty="0" err="1" smtClean="0"/>
              <a:t>Didymos</a:t>
            </a:r>
            <a:r>
              <a:rPr lang="en-GB" dirty="0" smtClean="0"/>
              <a:t> Observer Workshop, Prague				19-21 June 2018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1039768" y="671332"/>
            <a:ext cx="7163202" cy="2530013"/>
          </a:xfrm>
        </p:spPr>
        <p:txBody>
          <a:bodyPr/>
          <a:lstStyle/>
          <a:p>
            <a:r>
              <a:rPr lang="en-US" dirty="0"/>
              <a:t>Potential for thermal IR detection of dust plume from DART impact on </a:t>
            </a:r>
            <a:r>
              <a:rPr lang="en-US" dirty="0" err="1"/>
              <a:t>Didymos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0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Default parameters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79622" y="2021996"/>
            <a:ext cx="8136115" cy="41345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b="1" dirty="0" smtClean="0"/>
              <a:t>Property		     Minimum	   Default	Maximum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Crater diameter,   </a:t>
            </a:r>
            <a:r>
              <a:rPr lang="en-US" sz="1968" i="1" dirty="0" smtClean="0"/>
              <a:t>D</a:t>
            </a:r>
            <a:r>
              <a:rPr lang="en-US" sz="1968" baseline="-25000" dirty="0" smtClean="0"/>
              <a:t>c</a:t>
            </a:r>
            <a:r>
              <a:rPr lang="en-US" sz="1968" dirty="0" smtClean="0"/>
              <a:t> 	          6 m	     8 m		     17 m                 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Fraction ejected,   </a:t>
            </a:r>
            <a:r>
              <a:rPr lang="en-US" sz="1968" i="1" dirty="0" smtClean="0"/>
              <a:t>f</a:t>
            </a:r>
            <a:r>
              <a:rPr lang="en-US" sz="1968" dirty="0" smtClean="0"/>
              <a:t>	          0.1? 	      0.2		      &lt;1</a:t>
            </a:r>
            <a:endParaRPr lang="en-US" sz="1968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err="1" smtClean="0"/>
              <a:t>Ejecta</a:t>
            </a:r>
            <a:r>
              <a:rPr lang="en-US" sz="1968" dirty="0" smtClean="0"/>
              <a:t> cone,  </a:t>
            </a:r>
            <a:r>
              <a:rPr lang="en-US" sz="1968" i="1" dirty="0" err="1" smtClean="0"/>
              <a:t>θ</a:t>
            </a:r>
            <a:r>
              <a:rPr lang="en-US" sz="1968" dirty="0"/>
              <a:t>	</a:t>
            </a:r>
            <a:r>
              <a:rPr lang="en-US" sz="1968" dirty="0" smtClean="0"/>
              <a:t>   	       ~5°? 	      45</a:t>
            </a:r>
            <a:r>
              <a:rPr lang="en-US" sz="1968" dirty="0"/>
              <a:t>° </a:t>
            </a:r>
            <a:r>
              <a:rPr lang="en-US" sz="1968" dirty="0" smtClean="0"/>
              <a:t>                    90°</a:t>
            </a:r>
            <a:endParaRPr lang="en-US" sz="1968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Minimum speed,  </a:t>
            </a:r>
            <a:r>
              <a:rPr lang="en-US" sz="1968" i="1" dirty="0" err="1" smtClean="0"/>
              <a:t>V</a:t>
            </a:r>
            <a:r>
              <a:rPr lang="en-US" sz="1968" baseline="-25000" dirty="0" err="1" smtClean="0"/>
              <a:t>min</a:t>
            </a:r>
            <a:r>
              <a:rPr lang="en-US" sz="1968" dirty="0" smtClean="0"/>
              <a:t> 	      0.01 m s</a:t>
            </a:r>
            <a:r>
              <a:rPr lang="en-US" sz="1968" baseline="30000" dirty="0" smtClean="0"/>
              <a:t>-1</a:t>
            </a:r>
            <a:r>
              <a:rPr lang="en-US" sz="1968" dirty="0" smtClean="0"/>
              <a:t>         10 </a:t>
            </a:r>
            <a:r>
              <a:rPr lang="en-US" sz="1968" dirty="0"/>
              <a:t>m </a:t>
            </a:r>
            <a:r>
              <a:rPr lang="en-US" sz="1968" dirty="0" smtClean="0"/>
              <a:t>s</a:t>
            </a:r>
            <a:r>
              <a:rPr lang="en-US" sz="1968" baseline="30000" dirty="0" smtClean="0"/>
              <a:t>-1</a:t>
            </a:r>
            <a:r>
              <a:rPr lang="en-US" sz="1968" dirty="0" smtClean="0"/>
              <a:t> 	       ?</a:t>
            </a:r>
            <a:endParaRPr lang="en-US" sz="1968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Maximum </a:t>
            </a:r>
            <a:r>
              <a:rPr lang="en-US" sz="1968" dirty="0"/>
              <a:t>speed,  </a:t>
            </a:r>
            <a:r>
              <a:rPr lang="en-US" sz="1968" i="1" dirty="0" err="1"/>
              <a:t>V</a:t>
            </a:r>
            <a:r>
              <a:rPr lang="en-US" sz="1968" baseline="-25000" dirty="0" err="1"/>
              <a:t>min</a:t>
            </a:r>
            <a:r>
              <a:rPr lang="en-US" sz="1968" dirty="0"/>
              <a:t> 	    </a:t>
            </a:r>
            <a:r>
              <a:rPr lang="en-US" sz="1968" dirty="0" smtClean="0"/>
              <a:t>        ?             1000 </a:t>
            </a:r>
            <a:r>
              <a:rPr lang="en-US" sz="1968" dirty="0"/>
              <a:t>m s</a:t>
            </a:r>
            <a:r>
              <a:rPr lang="en-US" sz="1968" baseline="30000" dirty="0"/>
              <a:t>-1</a:t>
            </a:r>
            <a:r>
              <a:rPr lang="en-US" sz="1968" dirty="0"/>
              <a:t> 	       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Turnover diameter, </a:t>
            </a:r>
            <a:r>
              <a:rPr lang="en-US" sz="1968" i="1" dirty="0" smtClean="0"/>
              <a:t>D</a:t>
            </a:r>
            <a:r>
              <a:rPr lang="en-US" sz="1968" baseline="-25000" dirty="0" smtClean="0"/>
              <a:t>o</a:t>
            </a:r>
            <a:r>
              <a:rPr lang="en-US" sz="1968" dirty="0"/>
              <a:t>	     </a:t>
            </a:r>
            <a:r>
              <a:rPr lang="en-US" sz="1968" dirty="0" smtClean="0"/>
              <a:t>       ? </a:t>
            </a:r>
            <a:r>
              <a:rPr lang="en-US" sz="1968" dirty="0"/>
              <a:t>	</a:t>
            </a:r>
            <a:r>
              <a:rPr lang="en-US" sz="1968" dirty="0" smtClean="0"/>
              <a:t>    30 </a:t>
            </a:r>
            <a:r>
              <a:rPr lang="en-US" sz="1968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968" dirty="0" smtClean="0"/>
              <a:t>m   	       ?</a:t>
            </a:r>
            <a:endParaRPr lang="en-US" sz="1968" i="1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Size distribution index, </a:t>
            </a:r>
            <a:r>
              <a:rPr lang="en-US" sz="1968" i="1" dirty="0" smtClean="0"/>
              <a:t>s	            ?	      </a:t>
            </a:r>
            <a:r>
              <a:rPr lang="en-US" sz="1968" dirty="0" smtClean="0"/>
              <a:t>3.1	                    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Size index </a:t>
            </a:r>
            <a:r>
              <a:rPr lang="en-US" sz="1968" dirty="0" err="1" smtClean="0"/>
              <a:t>derating</a:t>
            </a:r>
            <a:r>
              <a:rPr lang="en-US" sz="1968" dirty="0" smtClean="0"/>
              <a:t> factor, </a:t>
            </a:r>
            <a:r>
              <a:rPr lang="en-US" sz="1968" i="1" dirty="0" smtClean="0"/>
              <a:t>b       ?	</a:t>
            </a:r>
            <a:r>
              <a:rPr lang="en-US" sz="1968" dirty="0" smtClean="0"/>
              <a:t>      </a:t>
            </a:r>
            <a:r>
              <a:rPr lang="en-US" sz="1968" i="1" dirty="0" smtClean="0"/>
              <a:t> </a:t>
            </a:r>
            <a:r>
              <a:rPr lang="en-US" sz="1968" dirty="0" smtClean="0"/>
              <a:t>3		       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Minimum particle size, </a:t>
            </a:r>
            <a:r>
              <a:rPr lang="en-US" sz="1968" i="1" dirty="0" err="1" smtClean="0"/>
              <a:t>D</a:t>
            </a:r>
            <a:r>
              <a:rPr lang="en-US" sz="1968" baseline="-25000" dirty="0" err="1" smtClean="0"/>
              <a:t>min</a:t>
            </a:r>
            <a:r>
              <a:rPr lang="en-US" sz="1968" baseline="-25000" dirty="0" smtClean="0"/>
              <a:t>          </a:t>
            </a:r>
            <a:r>
              <a:rPr lang="en-US" sz="1968" dirty="0" smtClean="0"/>
              <a:t>  ?	       1 </a:t>
            </a:r>
            <a:r>
              <a:rPr lang="en-US" sz="1968" dirty="0" err="1" smtClean="0"/>
              <a:t>μm</a:t>
            </a:r>
            <a:r>
              <a:rPr lang="en-US" sz="1968" dirty="0" smtClean="0"/>
              <a:t>	   ~30 </a:t>
            </a:r>
            <a:r>
              <a:rPr lang="en-US" sz="1968" dirty="0" err="1"/>
              <a:t>μm</a:t>
            </a:r>
            <a:r>
              <a:rPr lang="en-US" sz="1968" dirty="0" smtClean="0"/>
              <a:t>?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 smtClean="0"/>
              <a:t>Maximum particle size, </a:t>
            </a:r>
            <a:r>
              <a:rPr lang="en-US" sz="1968" i="1" dirty="0" err="1" smtClean="0"/>
              <a:t>D</a:t>
            </a:r>
            <a:r>
              <a:rPr lang="en-US" sz="1968" baseline="-25000" dirty="0" err="1" smtClean="0"/>
              <a:t>max</a:t>
            </a:r>
            <a:r>
              <a:rPr lang="en-US" sz="1968" dirty="0" smtClean="0"/>
              <a:t>       ?	     10 cm	     ~1 m?</a:t>
            </a:r>
            <a:endParaRPr lang="en-US" sz="1968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968" dirty="0"/>
              <a:t>					        	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300" y="1217274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Conservative choice of default values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29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1767133"/>
            <a:ext cx="6711950" cy="474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Plume detectability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36" y="1081260"/>
            <a:ext cx="749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</a:t>
            </a:r>
            <a:r>
              <a:rPr lang="en-US" sz="2400" smtClean="0"/>
              <a:t>for 8m VLT VISIR </a:t>
            </a:r>
            <a:r>
              <a:rPr lang="en-US" sz="2400" dirty="0" smtClean="0"/>
              <a:t>imaging.     Integration </a:t>
            </a:r>
            <a:r>
              <a:rPr lang="en-US" sz="2400" dirty="0"/>
              <a:t>=</a:t>
            </a:r>
            <a:r>
              <a:rPr lang="en-US" sz="2400" dirty="0" smtClean="0"/>
              <a:t> </a:t>
            </a:r>
            <a:r>
              <a:rPr lang="en-US" sz="2400" i="1" dirty="0" smtClean="0"/>
              <a:t>t</a:t>
            </a:r>
            <a:r>
              <a:rPr lang="en-US" sz="2400" dirty="0" smtClean="0"/>
              <a:t>/2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16200" y="1841500"/>
            <a:ext cx="28039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smtClean="0"/>
              <a:t>Default </a:t>
            </a:r>
            <a:r>
              <a:rPr lang="en-US" sz="2400" dirty="0" smtClean="0"/>
              <a:t>parameters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27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Sensitivity to parameters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3590" y="1021473"/>
            <a:ext cx="7448193" cy="2775827"/>
            <a:chOff x="133590" y="1021473"/>
            <a:chExt cx="7448193" cy="2775827"/>
          </a:xfrm>
        </p:grpSpPr>
        <p:sp>
          <p:nvSpPr>
            <p:cNvPr id="2" name="TextBox 1"/>
            <p:cNvSpPr txBox="1"/>
            <p:nvPr/>
          </p:nvSpPr>
          <p:spPr>
            <a:xfrm>
              <a:off x="5119249" y="1333888"/>
              <a:ext cx="24625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Crater diameter</a:t>
              </a:r>
              <a:endParaRPr lang="en-US" sz="2400" b="1" dirty="0">
                <a:solidFill>
                  <a:srgbClr val="1E4B9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590" y="1021473"/>
              <a:ext cx="4403957" cy="27758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43243" y="2118441"/>
              <a:ext cx="16145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S/N </a:t>
              </a:r>
              <a:r>
                <a:rPr lang="en-US" sz="2400" smtClean="0"/>
                <a:t>∝ </a:t>
              </a:r>
              <a:r>
                <a:rPr lang="en-US" sz="2400" i="1" smtClean="0"/>
                <a:t>D</a:t>
              </a:r>
              <a:r>
                <a:rPr lang="en-US" sz="2400" baseline="-25000" smtClean="0"/>
                <a:t>c</a:t>
              </a:r>
              <a:r>
                <a:rPr lang="en-US" sz="2400" baseline="30000" dirty="0"/>
                <a:t>3</a:t>
              </a:r>
              <a:endParaRPr lang="en-US" sz="2400" baseline="30000" dirty="0" smtClean="0"/>
            </a:p>
            <a:p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57744" y="3797300"/>
            <a:ext cx="7723010" cy="2772570"/>
            <a:chOff x="1145236" y="3603130"/>
            <a:chExt cx="7919391" cy="2886936"/>
          </a:xfrm>
        </p:grpSpPr>
        <p:sp>
          <p:nvSpPr>
            <p:cNvPr id="7" name="TextBox 6"/>
            <p:cNvSpPr txBox="1"/>
            <p:nvPr/>
          </p:nvSpPr>
          <p:spPr>
            <a:xfrm>
              <a:off x="1145236" y="4339378"/>
              <a:ext cx="25442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Fraction ejected</a:t>
              </a:r>
              <a:endParaRPr lang="en-US" sz="2400" b="1" dirty="0">
                <a:solidFill>
                  <a:srgbClr val="1E4B9B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4704" y="5277430"/>
              <a:ext cx="12602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S/N </a:t>
              </a:r>
              <a:r>
                <a:rPr lang="en-US" sz="2400" smtClean="0"/>
                <a:t>∝ </a:t>
              </a:r>
              <a:r>
                <a:rPr lang="en-US" sz="2400" i="1"/>
                <a:t>f</a:t>
              </a:r>
              <a:endParaRPr lang="en-US" sz="2400" baseline="30000" dirty="0" smtClean="0"/>
            </a:p>
            <a:p>
              <a:endParaRPr lang="en-US" sz="24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392" y="3603130"/>
              <a:ext cx="4580235" cy="288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0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Sensitivity to parameters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3257" y="3751489"/>
            <a:ext cx="8455474" cy="2789539"/>
            <a:chOff x="543257" y="3751489"/>
            <a:chExt cx="8455474" cy="2789539"/>
          </a:xfrm>
        </p:grpSpPr>
        <p:sp>
          <p:nvSpPr>
            <p:cNvPr id="4" name="TextBox 3"/>
            <p:cNvSpPr txBox="1"/>
            <p:nvPr/>
          </p:nvSpPr>
          <p:spPr>
            <a:xfrm>
              <a:off x="543257" y="4258517"/>
              <a:ext cx="33146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Turnover diameter </a:t>
              </a:r>
              <a:r>
                <a:rPr lang="en-US" sz="2400" b="1" i="1" dirty="0" smtClean="0">
                  <a:solidFill>
                    <a:srgbClr val="1E4B9B"/>
                  </a:solidFill>
                </a:rPr>
                <a:t>D</a:t>
              </a:r>
              <a:r>
                <a:rPr lang="en-US" sz="2400" b="1" baseline="-25000" dirty="0" smtClean="0">
                  <a:solidFill>
                    <a:srgbClr val="1E4B9B"/>
                  </a:solidFill>
                </a:rPr>
                <a:t>o</a:t>
              </a:r>
              <a:endParaRPr lang="en-US" sz="2400" b="1" baseline="-25000" dirty="0">
                <a:solidFill>
                  <a:srgbClr val="1E4B9B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3020" y="3751489"/>
              <a:ext cx="4425711" cy="27895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8664" y="5027894"/>
              <a:ext cx="36667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Smaller </a:t>
              </a:r>
              <a:r>
                <a:rPr lang="en-US" sz="2000" i="1" dirty="0" smtClean="0"/>
                <a:t>D</a:t>
              </a:r>
              <a:r>
                <a:rPr lang="en-US" sz="2000" baseline="-25000" dirty="0" smtClean="0"/>
                <a:t>o</a:t>
              </a:r>
              <a:r>
                <a:rPr lang="en-US" sz="2000" baseline="-25000" dirty="0"/>
                <a:t> </a:t>
              </a:r>
              <a:r>
                <a:rPr lang="en-US" sz="2000" dirty="0" smtClean="0"/>
                <a:t> increases S/N</a:t>
              </a:r>
            </a:p>
            <a:p>
              <a:r>
                <a:rPr lang="en-US" sz="2000" dirty="0" smtClean="0"/>
                <a:t>  - more scattering area in  </a:t>
              </a:r>
              <a:br>
                <a:rPr lang="en-US" sz="2000" dirty="0" smtClean="0"/>
              </a:br>
              <a:r>
                <a:rPr lang="en-US" sz="2000" dirty="0" smtClean="0"/>
                <a:t>        small particles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327" y="1006218"/>
            <a:ext cx="8845970" cy="2777682"/>
            <a:chOff x="275327" y="1006218"/>
            <a:chExt cx="8845970" cy="2777682"/>
          </a:xfrm>
        </p:grpSpPr>
        <p:sp>
          <p:nvSpPr>
            <p:cNvPr id="10" name="TextBox 9"/>
            <p:cNvSpPr txBox="1"/>
            <p:nvPr/>
          </p:nvSpPr>
          <p:spPr>
            <a:xfrm>
              <a:off x="5076220" y="1327562"/>
              <a:ext cx="21146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Cone angle </a:t>
              </a:r>
              <a:r>
                <a:rPr lang="en-US" sz="2400" b="1" i="1" dirty="0">
                  <a:solidFill>
                    <a:srgbClr val="1E4B9B"/>
                  </a:solidFill>
                  <a:latin typeface="Symbol" charset="2"/>
                  <a:ea typeface="Symbol" charset="2"/>
                  <a:cs typeface="Symbol" charset="2"/>
                </a:rPr>
                <a:t>q</a:t>
              </a:r>
              <a:endParaRPr lang="en-US" sz="2400" b="1" baseline="-25000" dirty="0">
                <a:solidFill>
                  <a:srgbClr val="1E4B9B"/>
                </a:solidFill>
                <a:latin typeface="Symbol" charset="2"/>
                <a:ea typeface="Symbol" charset="2"/>
                <a:cs typeface="Symbol" charset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89048" y="1955859"/>
              <a:ext cx="42322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Narrower cone angles increase S/N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- cone </a:t>
              </a:r>
              <a:r>
                <a:rPr lang="en-US" sz="2000" dirty="0"/>
                <a:t>is unresolved for longer</a:t>
              </a:r>
            </a:p>
            <a:p>
              <a:r>
                <a:rPr lang="en-US" sz="2000" dirty="0" smtClean="0"/>
                <a:t>  - surface brightness increased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327" y="1006218"/>
              <a:ext cx="4406900" cy="2777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Sensitivity to parameters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5672" y="874217"/>
            <a:ext cx="8387481" cy="2789539"/>
            <a:chOff x="175672" y="874217"/>
            <a:chExt cx="8387481" cy="2789539"/>
          </a:xfrm>
        </p:grpSpPr>
        <p:sp>
          <p:nvSpPr>
            <p:cNvPr id="6" name="TextBox 5"/>
            <p:cNvSpPr txBox="1"/>
            <p:nvPr/>
          </p:nvSpPr>
          <p:spPr>
            <a:xfrm>
              <a:off x="4758906" y="1305325"/>
              <a:ext cx="3804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Size distribution index, </a:t>
              </a:r>
              <a:r>
                <a:rPr lang="en-US" sz="2400" b="1" i="1" dirty="0" smtClean="0">
                  <a:solidFill>
                    <a:srgbClr val="1E4B9B"/>
                  </a:solidFill>
                </a:rPr>
                <a:t>s</a:t>
              </a:r>
              <a:endParaRPr lang="en-US" sz="2400" b="1" i="1" dirty="0">
                <a:solidFill>
                  <a:srgbClr val="1E4B9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672" y="874217"/>
              <a:ext cx="4425711" cy="27895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758906" y="1947368"/>
              <a:ext cx="37705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Higher </a:t>
              </a:r>
              <a:r>
                <a:rPr lang="en-US" sz="2000" i="1" dirty="0" smtClean="0"/>
                <a:t>s</a:t>
              </a:r>
              <a:r>
                <a:rPr lang="en-US" sz="2000" dirty="0" smtClean="0"/>
                <a:t> increases S/N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 - more scattering area in small</a:t>
              </a:r>
              <a:br>
                <a:rPr lang="en-US" sz="2000" dirty="0" smtClean="0"/>
              </a:br>
              <a:r>
                <a:rPr lang="en-US" sz="2000" dirty="0" smtClean="0"/>
                <a:t>      particles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672" y="3663756"/>
            <a:ext cx="8845959" cy="2786095"/>
            <a:chOff x="175672" y="3663756"/>
            <a:chExt cx="8845959" cy="2786095"/>
          </a:xfrm>
        </p:grpSpPr>
        <p:sp>
          <p:nvSpPr>
            <p:cNvPr id="10" name="TextBox 9"/>
            <p:cNvSpPr txBox="1"/>
            <p:nvPr/>
          </p:nvSpPr>
          <p:spPr>
            <a:xfrm>
              <a:off x="175672" y="4014097"/>
              <a:ext cx="426822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1E4B9B"/>
                  </a:solidFill>
                </a:rPr>
                <a:t>Size index </a:t>
              </a:r>
              <a:r>
                <a:rPr lang="en-US" sz="2400" b="1" dirty="0" err="1" smtClean="0">
                  <a:solidFill>
                    <a:srgbClr val="1E4B9B"/>
                  </a:solidFill>
                </a:rPr>
                <a:t>derating</a:t>
              </a:r>
              <a:r>
                <a:rPr lang="en-US" sz="2400" b="1" dirty="0" smtClean="0">
                  <a:solidFill>
                    <a:srgbClr val="1E4B9B"/>
                  </a:solidFill>
                </a:rPr>
                <a:t> factor, </a:t>
              </a:r>
              <a:r>
                <a:rPr lang="en-US" sz="2400" b="1" i="1" dirty="0">
                  <a:solidFill>
                    <a:srgbClr val="1E4B9B"/>
                  </a:solidFill>
                </a:rPr>
                <a:t>b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1383" y="3663756"/>
              <a:ext cx="4420248" cy="27860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92215" y="4757146"/>
              <a:ext cx="357982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Lower </a:t>
              </a:r>
              <a:r>
                <a:rPr lang="en-US" sz="2000" i="1" dirty="0" smtClean="0"/>
                <a:t>b</a:t>
              </a:r>
              <a:r>
                <a:rPr lang="en-US" sz="2000" dirty="0" smtClean="0"/>
                <a:t> increases S/N </a:t>
              </a:r>
            </a:p>
            <a:p>
              <a:r>
                <a:rPr lang="en-US" sz="2000" dirty="0"/>
                <a:t> </a:t>
              </a:r>
              <a:r>
                <a:rPr lang="en-US" sz="2000" dirty="0" smtClean="0"/>
                <a:t>- more small particles </a:t>
              </a:r>
            </a:p>
            <a:p>
              <a:r>
                <a:rPr lang="en-US" sz="2000" dirty="0" smtClean="0"/>
                <a:t> - More important if </a:t>
              </a:r>
              <a:r>
                <a:rPr lang="en-US" sz="2000" i="1" dirty="0" smtClean="0"/>
                <a:t>D</a:t>
              </a:r>
              <a:r>
                <a:rPr lang="en-US" sz="2000" baseline="-25000" dirty="0" smtClean="0"/>
                <a:t>o</a:t>
              </a:r>
              <a:r>
                <a:rPr lang="en-US" sz="2000" dirty="0" smtClean="0"/>
                <a:t> is large</a:t>
              </a:r>
            </a:p>
            <a:p>
              <a:r>
                <a:rPr lang="en-US" sz="2000" dirty="0" smtClean="0"/>
                <a:t>    and/or if </a:t>
              </a:r>
              <a:r>
                <a:rPr lang="en-US" sz="2000" i="1" dirty="0" smtClean="0"/>
                <a:t>s</a:t>
              </a:r>
              <a:r>
                <a:rPr lang="en-US" sz="2000" dirty="0" smtClean="0"/>
                <a:t> is large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34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Sensitivity to parameters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39" y="1265004"/>
            <a:ext cx="423866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E4B9B"/>
                </a:solidFill>
              </a:rPr>
              <a:t>Maximum </a:t>
            </a:r>
            <a:r>
              <a:rPr lang="en-US" sz="2400" b="1" dirty="0" err="1" smtClean="0">
                <a:solidFill>
                  <a:srgbClr val="1E4B9B"/>
                </a:solidFill>
              </a:rPr>
              <a:t>ejecta</a:t>
            </a:r>
            <a:r>
              <a:rPr lang="en-US" sz="2400" b="1" dirty="0" smtClean="0">
                <a:solidFill>
                  <a:srgbClr val="1E4B9B"/>
                </a:solidFill>
              </a:rPr>
              <a:t> speed </a:t>
            </a:r>
            <a:r>
              <a:rPr lang="en-US" sz="2400" b="1" i="1" dirty="0" err="1" smtClean="0">
                <a:solidFill>
                  <a:srgbClr val="1E4B9B"/>
                </a:solidFill>
              </a:rPr>
              <a:t>V</a:t>
            </a:r>
            <a:r>
              <a:rPr lang="en-US" sz="2400" b="1" i="1" baseline="-25000" dirty="0" err="1" smtClean="0">
                <a:solidFill>
                  <a:srgbClr val="1E4B9B"/>
                </a:solidFill>
              </a:rPr>
              <a:t>max</a:t>
            </a:r>
            <a:endParaRPr lang="en-US" sz="2400" b="1" i="1" baseline="-25000" dirty="0">
              <a:solidFill>
                <a:srgbClr val="1E4B9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1" y="961872"/>
            <a:ext cx="4390972" cy="2767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39" y="1883572"/>
            <a:ext cx="4429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Slower speeds increase S/N</a:t>
            </a:r>
            <a:br>
              <a:rPr lang="en-US" sz="2000" dirty="0" smtClean="0"/>
            </a:br>
            <a:r>
              <a:rPr lang="en-US" sz="2000" dirty="0" smtClean="0"/>
              <a:t>   - longer dwell time in </a:t>
            </a:r>
            <a:br>
              <a:rPr lang="en-US" sz="2000" dirty="0" smtClean="0"/>
            </a:br>
            <a:r>
              <a:rPr lang="en-US" sz="2000" dirty="0" smtClean="0"/>
              <a:t>           unresolved regime</a:t>
            </a:r>
          </a:p>
          <a:p>
            <a:endParaRPr lang="en-US" sz="2000" dirty="0"/>
          </a:p>
          <a:p>
            <a:r>
              <a:rPr lang="en-US" sz="2000" i="1" dirty="0" err="1" smtClean="0">
                <a:solidFill>
                  <a:srgbClr val="1E4B9B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1E4B9B"/>
                </a:solidFill>
              </a:rPr>
              <a:t>min</a:t>
            </a:r>
            <a:r>
              <a:rPr lang="en-US" sz="2000" dirty="0" smtClean="0">
                <a:solidFill>
                  <a:srgbClr val="1E4B9B"/>
                </a:solidFill>
              </a:rPr>
              <a:t> </a:t>
            </a:r>
            <a:r>
              <a:rPr lang="en-US" sz="2000" dirty="0" smtClean="0"/>
              <a:t>has negligible effect because of geometry and model assumptions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981" y="4581969"/>
            <a:ext cx="8043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Relative importance of each parameter can depend critically on values of other parameters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Parameters unlikely to be independent</a:t>
            </a:r>
          </a:p>
        </p:txBody>
      </p:sp>
    </p:spTree>
    <p:extLst>
      <p:ext uri="{BB962C8B-B14F-4D97-AF65-F5344CB8AC3E}">
        <p14:creationId xmlns:p14="http://schemas.microsoft.com/office/powerpoint/2010/main" val="6603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2604" y="271776"/>
            <a:ext cx="7411330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Other possibilities: SOFIA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20" y="1287447"/>
            <a:ext cx="80140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2.7 m Airborne IR telescope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FORCAST: </a:t>
            </a:r>
            <a:br>
              <a:rPr lang="en-US" sz="2000" dirty="0" smtClean="0"/>
            </a:br>
            <a:r>
              <a:rPr lang="en-US" sz="2000" dirty="0" smtClean="0"/>
              <a:t>5</a:t>
            </a:r>
            <a:r>
              <a:rPr lang="en-GB" sz="2000" dirty="0" smtClean="0"/>
              <a:t>–</a:t>
            </a:r>
            <a:r>
              <a:rPr lang="en-US" sz="2000" dirty="0" smtClean="0"/>
              <a:t>40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 camera/spectrograph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Simultaneous imaging </a:t>
            </a:r>
            <a:br>
              <a:rPr lang="en-US" sz="2000" dirty="0" smtClean="0"/>
            </a:br>
            <a:r>
              <a:rPr lang="en-US" sz="2000" dirty="0" smtClean="0"/>
              <a:t>in 2 channels: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	</a:t>
            </a:r>
            <a:r>
              <a:rPr lang="en-US" sz="2000" dirty="0" smtClean="0"/>
              <a:t>SWC &lt; 25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 &lt; LWC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Observation cycle 7 </a:t>
            </a:r>
            <a:br>
              <a:rPr lang="en-US" sz="2000" dirty="0" smtClean="0"/>
            </a:br>
            <a:r>
              <a:rPr lang="en-US" sz="2000" dirty="0" smtClean="0"/>
              <a:t>(April </a:t>
            </a:r>
            <a:r>
              <a:rPr lang="en-US" sz="2000" dirty="0"/>
              <a:t>2019 </a:t>
            </a:r>
            <a:r>
              <a:rPr lang="en-GB" sz="2000" dirty="0"/>
              <a:t>–</a:t>
            </a:r>
            <a:r>
              <a:rPr lang="en-US" sz="2000" dirty="0" smtClean="0"/>
              <a:t> </a:t>
            </a:r>
            <a:r>
              <a:rPr lang="en-US" sz="2000" dirty="0"/>
              <a:t>April </a:t>
            </a:r>
            <a:r>
              <a:rPr lang="en-US" sz="2000" dirty="0" smtClean="0"/>
              <a:t>2020).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/>
              <a:t>If operating in 2022 need proposals ~1 year in advance.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Estimated S/N = 3.3  in 30s integration for default parameters.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356" y="1729726"/>
            <a:ext cx="4876644" cy="27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92604" y="271776"/>
            <a:ext cx="7411330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Other possibilities: JWST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04" y="999204"/>
            <a:ext cx="8619924" cy="2939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6.5 m IR space telescope </a:t>
            </a:r>
            <a:endParaRPr lang="en-US" sz="20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/>
              <a:t>Will it be operational by 2022?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 smtClean="0"/>
              <a:t>Within </a:t>
            </a:r>
            <a:r>
              <a:rPr lang="en-GB" sz="2000" dirty="0"/>
              <a:t>solar elongation constraints (</a:t>
            </a:r>
            <a:r>
              <a:rPr lang="en-GB" sz="2000" dirty="0" smtClean="0"/>
              <a:t>85</a:t>
            </a:r>
            <a:r>
              <a:rPr lang="en-US" sz="2000" dirty="0" smtClean="0"/>
              <a:t>°</a:t>
            </a:r>
            <a:r>
              <a:rPr lang="en-GB" sz="2000" dirty="0" smtClean="0"/>
              <a:t>-135</a:t>
            </a:r>
            <a:r>
              <a:rPr lang="en-US" sz="2000" dirty="0" smtClean="0"/>
              <a:t>°</a:t>
            </a:r>
            <a:r>
              <a:rPr lang="en-GB" sz="2000" dirty="0" smtClean="0"/>
              <a:t>) </a:t>
            </a:r>
            <a:r>
              <a:rPr lang="en-GB" sz="2000" dirty="0"/>
              <a:t>– </a:t>
            </a:r>
            <a:r>
              <a:rPr lang="en-GB" sz="2000" dirty="0" smtClean="0"/>
              <a:t>102</a:t>
            </a:r>
            <a:r>
              <a:rPr lang="en-US" sz="2000" dirty="0" smtClean="0"/>
              <a:t>°</a:t>
            </a:r>
            <a:r>
              <a:rPr lang="en-GB" sz="2000" dirty="0" smtClean="0"/>
              <a:t> at </a:t>
            </a:r>
            <a:r>
              <a:rPr lang="en-GB" sz="2000" dirty="0"/>
              <a:t>impact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 err="1" smtClean="0"/>
              <a:t>Didymos</a:t>
            </a:r>
            <a:r>
              <a:rPr lang="en-GB" sz="2000" dirty="0" smtClean="0"/>
              <a:t> motion (436 ”/</a:t>
            </a:r>
            <a:r>
              <a:rPr lang="en-GB" sz="2000" dirty="0" err="1"/>
              <a:t>hr</a:t>
            </a:r>
            <a:r>
              <a:rPr lang="en-GB" sz="2000" dirty="0"/>
              <a:t> = </a:t>
            </a:r>
            <a:r>
              <a:rPr lang="en-GB" sz="2000" dirty="0" smtClean="0"/>
              <a:t>121 mas/s) beyond JWST </a:t>
            </a:r>
            <a:r>
              <a:rPr lang="en-GB" sz="2000" dirty="0"/>
              <a:t>limit </a:t>
            </a:r>
            <a:r>
              <a:rPr lang="en-GB" sz="2000" dirty="0" smtClean="0"/>
              <a:t>30 mas/s</a:t>
            </a:r>
          </a:p>
          <a:p>
            <a:r>
              <a:rPr lang="en-GB" sz="2000" dirty="0" smtClean="0"/>
              <a:t>	- If </a:t>
            </a:r>
            <a:r>
              <a:rPr lang="en-GB" sz="2000" dirty="0"/>
              <a:t>tracking at max rate, </a:t>
            </a:r>
            <a:r>
              <a:rPr lang="en-GB" sz="2000" dirty="0" err="1"/>
              <a:t>Didymos</a:t>
            </a:r>
            <a:r>
              <a:rPr lang="en-GB" sz="2000" dirty="0"/>
              <a:t> crosses field </a:t>
            </a:r>
            <a:r>
              <a:rPr lang="en-GB" sz="2000" dirty="0" smtClean="0"/>
              <a:t>in:</a:t>
            </a:r>
            <a:br>
              <a:rPr lang="en-GB" sz="2000" dirty="0" smtClean="0"/>
            </a:br>
            <a:r>
              <a:rPr lang="en-GB" sz="2000" dirty="0" smtClean="0"/>
              <a:t>         MIRI (5–28 </a:t>
            </a:r>
            <a:r>
              <a:rPr lang="en-GB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GB" sz="2000" dirty="0" smtClean="0"/>
              <a:t>m): 811–1240 s;      </a:t>
            </a:r>
            <a:r>
              <a:rPr lang="en-GB" sz="2000" dirty="0" err="1" smtClean="0"/>
              <a:t>NIRCam</a:t>
            </a:r>
            <a:r>
              <a:rPr lang="en-GB" sz="2000" dirty="0"/>
              <a:t> </a:t>
            </a:r>
            <a:r>
              <a:rPr lang="en-GB" sz="2000" dirty="0" smtClean="0"/>
              <a:t>(0.6–5 </a:t>
            </a:r>
            <a:r>
              <a:rPr lang="en-GB" sz="20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GB" sz="2000" dirty="0"/>
              <a:t>m): </a:t>
            </a:r>
            <a:r>
              <a:rPr lang="en-GB" sz="2000" dirty="0" smtClean="0"/>
              <a:t>: 1448–3380 s</a:t>
            </a:r>
            <a:endParaRPr lang="en-GB" sz="20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000" dirty="0"/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4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-1947" b="-1947"/>
          <a:stretch>
            <a:fillRect/>
          </a:stretch>
        </p:blipFill>
        <p:spPr>
          <a:xfrm>
            <a:off x="2756169" y="3187700"/>
            <a:ext cx="6387832" cy="35130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67224" y="3725029"/>
            <a:ext cx="30507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2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1E4B9B"/>
                </a:solidFill>
              </a:rPr>
              <a:t>Conclusions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3236" y="1296276"/>
            <a:ext cx="8136115" cy="4748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Ground-based thermal IR observations of plume: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 Appear to be feasible  (for conservative model parameters)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 Nominal values close to limit for 10m-class telescopes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	- fraction of </a:t>
            </a:r>
            <a:r>
              <a:rPr lang="en-US" sz="2000" dirty="0" err="1" smtClean="0"/>
              <a:t>Didymos</a:t>
            </a:r>
            <a:r>
              <a:rPr lang="en-US" sz="2000" dirty="0" smtClean="0"/>
              <a:t> emission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 Strong dependence of signal on choice of model parameters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ejecta</a:t>
            </a:r>
            <a:r>
              <a:rPr lang="en-US" sz="2000" dirty="0" smtClean="0"/>
              <a:t> volume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	- grain size distribution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Parameters not independent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dirty="0" smtClean="0"/>
              <a:t>- ejection speeds, plume angle, dependent on size?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 smtClean="0"/>
              <a:t> Actual plume structure will not be uniform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smtClean="0"/>
              <a:t>	- local S/N increased when plume is resolved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4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7411330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E4B9B"/>
                </a:solidFill>
              </a:rPr>
              <a:t>O</a:t>
            </a:r>
            <a:r>
              <a:rPr lang="en-US" sz="4000" b="1" dirty="0" smtClean="0">
                <a:solidFill>
                  <a:srgbClr val="1E4B9B"/>
                </a:solidFill>
              </a:rPr>
              <a:t>bservation opportunities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76081" y="1006681"/>
            <a:ext cx="5397824" cy="5332186"/>
            <a:chOff x="4176081" y="1006681"/>
            <a:chExt cx="5397824" cy="53321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275" y="1283467"/>
              <a:ext cx="4584700" cy="17526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9823" y="2648213"/>
              <a:ext cx="4838700" cy="23749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7071" y="4513509"/>
              <a:ext cx="4546600" cy="168910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588144" y="5851378"/>
              <a:ext cx="4345477" cy="438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54913" y="1257657"/>
              <a:ext cx="255658" cy="3178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698853" y="1288154"/>
              <a:ext cx="570252" cy="3178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76081" y="2545242"/>
              <a:ext cx="530237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ts val="200"/>
                </a:spcBef>
              </a:pPr>
              <a:endParaRPr lang="en-US" sz="1200" dirty="0" smtClean="0"/>
            </a:p>
            <a:p>
              <a:pPr algn="r">
                <a:spcBef>
                  <a:spcPts val="200"/>
                </a:spcBef>
              </a:pPr>
              <a:r>
                <a:rPr lang="en-US" sz="1200" dirty="0" smtClean="0"/>
                <a:t>160°</a:t>
              </a:r>
            </a:p>
            <a:p>
              <a:pPr algn="r">
                <a:spcBef>
                  <a:spcPts val="200"/>
                </a:spcBef>
              </a:pPr>
              <a:endParaRPr lang="en-US" sz="1200" dirty="0" smtClean="0"/>
            </a:p>
            <a:p>
              <a:pPr algn="r">
                <a:spcBef>
                  <a:spcPts val="200"/>
                </a:spcBef>
              </a:pPr>
              <a:r>
                <a:rPr lang="en-US" sz="1200" dirty="0" smtClean="0"/>
                <a:t>120°</a:t>
              </a:r>
            </a:p>
            <a:p>
              <a:pPr algn="r">
                <a:spcBef>
                  <a:spcPts val="200"/>
                </a:spcBef>
              </a:pPr>
              <a:endParaRPr lang="en-US" sz="1200" dirty="0" smtClean="0"/>
            </a:p>
            <a:p>
              <a:pPr algn="r">
                <a:spcBef>
                  <a:spcPts val="200"/>
                </a:spcBef>
              </a:pPr>
              <a:r>
                <a:rPr lang="en-US" sz="1200" dirty="0" smtClean="0"/>
                <a:t>80°</a:t>
              </a:r>
              <a:endParaRPr lang="en-US" sz="1200" dirty="0"/>
            </a:p>
            <a:p>
              <a:pPr algn="r">
                <a:spcBef>
                  <a:spcPts val="200"/>
                </a:spcBef>
              </a:pPr>
              <a:endParaRPr lang="en-US" sz="1200" dirty="0" smtClean="0"/>
            </a:p>
            <a:p>
              <a:pPr algn="r">
                <a:spcBef>
                  <a:spcPts val="200"/>
                </a:spcBef>
              </a:pPr>
              <a:r>
                <a:rPr lang="en-US" sz="1200" dirty="0" smtClean="0"/>
                <a:t>40°</a:t>
              </a:r>
            </a:p>
            <a:p>
              <a:pPr algn="r">
                <a:spcBef>
                  <a:spcPts val="200"/>
                </a:spcBef>
              </a:pPr>
              <a:endParaRPr lang="en-US" sz="12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59136" y="4405423"/>
              <a:ext cx="354584" cy="184665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200" dirty="0" smtClean="0"/>
                <a:t>14</a:t>
              </a:r>
              <a:endParaRPr lang="en-US" sz="1200" dirty="0"/>
            </a:p>
            <a:p>
              <a:pPr>
                <a:spcBef>
                  <a:spcPts val="600"/>
                </a:spcBef>
              </a:pPr>
              <a:r>
                <a:rPr lang="en-US" sz="1200" dirty="0" smtClean="0"/>
                <a:t>16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 smtClean="0"/>
                <a:t>18</a:t>
              </a:r>
              <a:endParaRPr lang="en-US" sz="1200" dirty="0"/>
            </a:p>
            <a:p>
              <a:pPr>
                <a:spcBef>
                  <a:spcPts val="600"/>
                </a:spcBef>
              </a:pPr>
              <a:r>
                <a:rPr lang="en-US" sz="1200" dirty="0" smtClean="0"/>
                <a:t>20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 smtClean="0"/>
                <a:t>22</a:t>
              </a:r>
            </a:p>
            <a:p>
              <a:pPr>
                <a:spcBef>
                  <a:spcPts val="600"/>
                </a:spcBef>
              </a:pPr>
              <a:endParaRPr lang="en-US" sz="1200" dirty="0" smtClean="0"/>
            </a:p>
            <a:p>
              <a:pPr>
                <a:spcBef>
                  <a:spcPts val="600"/>
                </a:spcBef>
              </a:pP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08116" y="3065420"/>
              <a:ext cx="907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0070C0"/>
                  </a:solidFill>
                </a:rPr>
                <a:t>Elongation</a:t>
              </a:r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6368" y="3838129"/>
              <a:ext cx="10358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C00000"/>
                  </a:solidFill>
                </a:rPr>
                <a:t>Phase angle</a:t>
              </a:r>
              <a:endParaRPr lang="en-US" sz="1200">
                <a:solidFill>
                  <a:srgbClr val="C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13719" y="1160833"/>
              <a:ext cx="4498385" cy="146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219168" y="5902733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Feb 1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5311849" y="5898726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Jun 1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841308" y="5904649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Apr 1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773573" y="589872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Aug 1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369712" y="5911666"/>
              <a:ext cx="577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Feb 1</a:t>
              </a:r>
              <a:endParaRPr lang="en-US" sz="120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734699" y="5898725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Dec 1</a:t>
              </a:r>
              <a:endParaRPr lang="en-US" sz="120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712454" y="5889909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Apr 1</a:t>
              </a:r>
              <a:endParaRPr lang="en-US" sz="12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48952" y="4467066"/>
              <a:ext cx="428263" cy="1743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12823" y="1292515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𝚫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36868" y="1686207"/>
              <a:ext cx="243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0070C0"/>
                  </a:solidFill>
                </a:rPr>
                <a:t>r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70258" y="4982523"/>
              <a:ext cx="10454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solidFill>
                    <a:srgbClr val="0070C0"/>
                  </a:solidFill>
                </a:rPr>
                <a:t>V magnitude</a:t>
              </a:r>
              <a:endParaRPr lang="en-US" sz="1200">
                <a:solidFill>
                  <a:srgbClr val="0070C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2143" y="1006681"/>
              <a:ext cx="269626" cy="1328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200"/>
                </a:spcBef>
              </a:pPr>
              <a:endParaRPr lang="en-US" sz="1200" dirty="0" smtClean="0"/>
            </a:p>
            <a:p>
              <a:pPr>
                <a:spcBef>
                  <a:spcPts val="200"/>
                </a:spcBef>
              </a:pPr>
              <a:r>
                <a:rPr lang="en-US" sz="1200" dirty="0"/>
                <a:t>3</a:t>
              </a:r>
              <a:endParaRPr lang="en-US" sz="1200" dirty="0" smtClean="0"/>
            </a:p>
            <a:p>
              <a:pPr>
                <a:spcBef>
                  <a:spcPts val="200"/>
                </a:spcBef>
              </a:pPr>
              <a:endParaRPr lang="en-US" sz="1200" dirty="0" smtClean="0"/>
            </a:p>
            <a:p>
              <a:pPr>
                <a:spcBef>
                  <a:spcPts val="200"/>
                </a:spcBef>
              </a:pPr>
              <a:r>
                <a:rPr lang="en-US" sz="1200" dirty="0" smtClean="0"/>
                <a:t>2</a:t>
              </a:r>
            </a:p>
            <a:p>
              <a:pPr>
                <a:spcBef>
                  <a:spcPts val="200"/>
                </a:spcBef>
              </a:pPr>
              <a:endParaRPr lang="en-US" sz="1200" dirty="0" smtClean="0"/>
            </a:p>
            <a:p>
              <a:pPr>
                <a:spcBef>
                  <a:spcPts val="200"/>
                </a:spcBef>
              </a:pPr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260703" y="5892803"/>
              <a:ext cx="5533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Oct 1</a:t>
              </a:r>
              <a:endParaRPr lang="en-US" sz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851253" y="1440554"/>
              <a:ext cx="570252" cy="3178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003653" y="1592954"/>
              <a:ext cx="570252" cy="3178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8190603" y="5902849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Jun 1</a:t>
              </a:r>
              <a:endParaRPr lang="en-US" sz="120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6593833" y="1160833"/>
            <a:ext cx="0" cy="4690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671113" y="1320385"/>
            <a:ext cx="4106124" cy="4492770"/>
            <a:chOff x="4671113" y="1320385"/>
            <a:chExt cx="4106124" cy="4492770"/>
          </a:xfrm>
        </p:grpSpPr>
        <p:sp>
          <p:nvSpPr>
            <p:cNvPr id="43" name="Rectangle 42"/>
            <p:cNvSpPr/>
            <p:nvPr/>
          </p:nvSpPr>
          <p:spPr>
            <a:xfrm>
              <a:off x="4671113" y="1320385"/>
              <a:ext cx="1214540" cy="4492770"/>
            </a:xfrm>
            <a:prstGeom prst="rect">
              <a:avLst/>
            </a:prstGeom>
            <a:solidFill>
              <a:srgbClr val="FF26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54287" y="1320385"/>
              <a:ext cx="1222950" cy="4492770"/>
            </a:xfrm>
            <a:prstGeom prst="rect">
              <a:avLst/>
            </a:prstGeom>
            <a:solidFill>
              <a:srgbClr val="FF26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72225" y="6224182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2022</a:t>
            </a:r>
            <a:endParaRPr lang="en-US" sz="1600"/>
          </a:p>
        </p:txBody>
      </p:sp>
      <p:sp>
        <p:nvSpPr>
          <p:cNvPr id="49" name="TextBox 48"/>
          <p:cNvSpPr txBox="1"/>
          <p:nvPr/>
        </p:nvSpPr>
        <p:spPr>
          <a:xfrm>
            <a:off x="7658540" y="622932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2023</a:t>
            </a:r>
            <a:endParaRPr lang="en-US" sz="1600"/>
          </a:p>
        </p:txBody>
      </p:sp>
      <p:sp>
        <p:nvSpPr>
          <p:cNvPr id="50" name="Content Placeholder 2"/>
          <p:cNvSpPr>
            <a:spLocks noGrp="1"/>
          </p:cNvSpPr>
          <p:nvPr>
            <p:ph idx="4294967295"/>
          </p:nvPr>
        </p:nvSpPr>
        <p:spPr>
          <a:xfrm>
            <a:off x="386407" y="1834472"/>
            <a:ext cx="3653500" cy="144529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err="1" smtClean="0"/>
              <a:t>Didymos</a:t>
            </a:r>
            <a:r>
              <a:rPr lang="en-US" sz="2400" dirty="0" smtClean="0"/>
              <a:t> </a:t>
            </a:r>
            <a:r>
              <a:rPr lang="en-US" sz="2400" i="1" dirty="0" smtClean="0"/>
              <a:t>detectable</a:t>
            </a:r>
            <a:r>
              <a:rPr lang="en-US" sz="2400" dirty="0" smtClean="0"/>
              <a:t> in thermal IR for V </a:t>
            </a:r>
            <a:r>
              <a:rPr lang="en-US" sz="2400" b="1" dirty="0" smtClean="0"/>
              <a:t>≲</a:t>
            </a:r>
            <a:r>
              <a:rPr lang="en-US" sz="2400" dirty="0" smtClean="0"/>
              <a:t>18.5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(July 2023 – </a:t>
            </a:r>
            <a:r>
              <a:rPr lang="en-US" sz="2400" dirty="0"/>
              <a:t>J</a:t>
            </a:r>
            <a:r>
              <a:rPr lang="en-US" sz="2400" dirty="0" smtClean="0"/>
              <a:t>an 2023)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4294967295"/>
          </p:nvPr>
        </p:nvSpPr>
        <p:spPr>
          <a:xfrm>
            <a:off x="426936" y="3279770"/>
            <a:ext cx="3653500" cy="272234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Encounter date when </a:t>
            </a:r>
            <a:r>
              <a:rPr lang="en-US" sz="2400" dirty="0" err="1" smtClean="0"/>
              <a:t>Didymos</a:t>
            </a:r>
            <a:r>
              <a:rPr lang="en-US" sz="2400" dirty="0" smtClean="0"/>
              <a:t> is close to maximum brightness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(best opportunity for</a:t>
            </a:r>
            <a:br>
              <a:rPr lang="en-US" sz="2400" dirty="0" smtClean="0"/>
            </a:br>
            <a:r>
              <a:rPr lang="en-US" sz="2400" dirty="0" smtClean="0"/>
              <a:t>    plume detection)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3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  <p:bldP spid="5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449260" y="1558796"/>
            <a:ext cx="8692695" cy="5022271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422"/>
              </a:spcAft>
            </a:pPr>
            <a:r>
              <a:rPr lang="en-US" sz="2000" dirty="0" smtClean="0"/>
              <a:t>Example with VLT VISIR  </a:t>
            </a:r>
          </a:p>
          <a:p>
            <a:pPr>
              <a:spcAft>
                <a:spcPts val="422"/>
              </a:spcAft>
            </a:pPr>
            <a:r>
              <a:rPr lang="en-US" sz="2000" i="1" dirty="0" smtClean="0"/>
              <a:t>F</a:t>
            </a:r>
            <a:r>
              <a:rPr lang="en-US" sz="2000" dirty="0" smtClean="0"/>
              <a:t> ~ </a:t>
            </a:r>
            <a:r>
              <a:rPr lang="en-US" sz="2000" dirty="0"/>
              <a:t>1.1 </a:t>
            </a:r>
            <a:r>
              <a:rPr lang="en-US" sz="2000" dirty="0" err="1"/>
              <a:t>Jy</a:t>
            </a:r>
            <a:r>
              <a:rPr lang="en-US" sz="2000" dirty="0"/>
              <a:t> at </a:t>
            </a:r>
            <a:r>
              <a:rPr lang="en-US" sz="2000" dirty="0" err="1"/>
              <a:t>λ</a:t>
            </a:r>
            <a:r>
              <a:rPr lang="en-US" sz="2000" dirty="0"/>
              <a:t> = 10.7 </a:t>
            </a:r>
            <a:r>
              <a:rPr lang="en-US" sz="2000" dirty="0" err="1" smtClean="0"/>
              <a:t>μm</a:t>
            </a:r>
            <a:endParaRPr lang="en-US" sz="2000" dirty="0"/>
          </a:p>
          <a:p>
            <a:pPr>
              <a:spcAft>
                <a:spcPts val="422"/>
              </a:spcAft>
            </a:pPr>
            <a:r>
              <a:rPr lang="en-US" sz="2000" dirty="0" smtClean="0"/>
              <a:t>Photometry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en-US" sz="2000" dirty="0" smtClean="0"/>
              <a:t>         B10.7 </a:t>
            </a:r>
            <a:r>
              <a:rPr lang="en-US" sz="2000" dirty="0"/>
              <a:t>filter</a:t>
            </a:r>
            <a:br>
              <a:rPr lang="en-US" sz="2000" dirty="0"/>
            </a:br>
            <a:r>
              <a:rPr lang="en-US" sz="2000" dirty="0"/>
              <a:t>         S/N=100 </a:t>
            </a:r>
            <a:br>
              <a:rPr lang="en-US" sz="2000" dirty="0"/>
            </a:br>
            <a:r>
              <a:rPr lang="en-US" sz="2000" dirty="0"/>
              <a:t>         in 8 s </a:t>
            </a:r>
            <a:r>
              <a:rPr lang="en-US" sz="2000" dirty="0" smtClean="0"/>
              <a:t>exposure</a:t>
            </a:r>
            <a:endParaRPr lang="en-US" sz="2000" dirty="0"/>
          </a:p>
          <a:p>
            <a:pPr>
              <a:spcAft>
                <a:spcPts val="422"/>
              </a:spcAft>
            </a:pPr>
            <a:r>
              <a:rPr lang="en-US" sz="2000" dirty="0"/>
              <a:t>Spectroscopy</a:t>
            </a:r>
          </a:p>
          <a:p>
            <a:pPr marL="0" indent="0">
              <a:spcAft>
                <a:spcPts val="422"/>
              </a:spcAft>
              <a:buNone/>
            </a:pPr>
            <a:r>
              <a:rPr lang="en-US" sz="2000" dirty="0"/>
              <a:t>   - </a:t>
            </a:r>
            <a:r>
              <a:rPr lang="en-US" sz="2000" dirty="0" err="1"/>
              <a:t>LowRes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 - 600 s </a:t>
            </a:r>
            <a:r>
              <a:rPr lang="en-US" sz="2000" dirty="0" smtClean="0"/>
              <a:t>exposure</a:t>
            </a:r>
            <a:br>
              <a:rPr lang="en-US" sz="2000" dirty="0" smtClean="0"/>
            </a:br>
            <a:r>
              <a:rPr lang="en-US" sz="2000" dirty="0" smtClean="0"/>
              <a:t>   - </a:t>
            </a:r>
            <a:r>
              <a:rPr lang="en-US" sz="2000" dirty="0"/>
              <a:t>(Assume 300 K </a:t>
            </a:r>
            <a:br>
              <a:rPr lang="en-US" sz="2000" dirty="0"/>
            </a:br>
            <a:r>
              <a:rPr lang="en-US" sz="2000" dirty="0" smtClean="0"/>
              <a:t>       black-body</a:t>
            </a:r>
            <a:br>
              <a:rPr lang="en-US" sz="2000" dirty="0" smtClean="0"/>
            </a:br>
            <a:r>
              <a:rPr lang="en-US" sz="2000" dirty="0" smtClean="0"/>
              <a:t>       with </a:t>
            </a:r>
            <a:r>
              <a:rPr lang="en-US" sz="2000" dirty="0" err="1"/>
              <a:t>Didymos</a:t>
            </a:r>
            <a:r>
              <a:rPr lang="en-US" sz="2000" dirty="0"/>
              <a:t> flux)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7411330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1E4B9B"/>
                </a:solidFill>
              </a:rPr>
              <a:t>IR </a:t>
            </a:r>
            <a:r>
              <a:rPr lang="en-US" sz="4000" b="1" dirty="0" smtClean="0">
                <a:solidFill>
                  <a:srgbClr val="1E4B9B"/>
                </a:solidFill>
              </a:rPr>
              <a:t>observation </a:t>
            </a:r>
            <a:r>
              <a:rPr lang="en-US" sz="4000" b="1" dirty="0" err="1" smtClean="0">
                <a:solidFill>
                  <a:srgbClr val="1E4B9B"/>
                </a:solidFill>
              </a:rPr>
              <a:t>opportunties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49260" y="1016268"/>
            <a:ext cx="7955667" cy="294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Didymos</a:t>
            </a:r>
            <a:r>
              <a:rPr lang="en-US" sz="2400" dirty="0" smtClean="0"/>
              <a:t> photometry and spectroscopy  (5 Oct 2022)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420376" y="2308783"/>
            <a:ext cx="5819773" cy="4284855"/>
            <a:chOff x="3345951" y="2308783"/>
            <a:chExt cx="5819773" cy="42848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2584" y="2308783"/>
              <a:ext cx="5713140" cy="428485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414073" y="2764465"/>
              <a:ext cx="469637" cy="3446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6302" y="5290866"/>
              <a:ext cx="367408" cy="2900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85" dirty="0"/>
                <a:t>20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7681" y="3797461"/>
              <a:ext cx="367408" cy="2900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85" dirty="0"/>
                <a:t>60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5951" y="4967341"/>
              <a:ext cx="460382" cy="2900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85" dirty="0"/>
                <a:t>S/N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42384" y="6210468"/>
              <a:ext cx="5071260" cy="2900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85" smtClean="0"/>
                <a:t>  7           8            </a:t>
              </a:r>
              <a:r>
                <a:rPr lang="en-US" sz="1285"/>
                <a:t>9      </a:t>
              </a:r>
              <a:r>
                <a:rPr lang="en-US" sz="1285" smtClean="0"/>
                <a:t>    </a:t>
              </a:r>
              <a:r>
                <a:rPr lang="en-US" sz="1285"/>
                <a:t>10     </a:t>
              </a:r>
              <a:r>
                <a:rPr lang="en-US" sz="1285" smtClean="0"/>
                <a:t>      </a:t>
              </a:r>
              <a:r>
                <a:rPr lang="en-US" sz="1285"/>
                <a:t>11    </a:t>
              </a:r>
              <a:r>
                <a:rPr lang="en-US" sz="1285" smtClean="0"/>
                <a:t>      </a:t>
              </a:r>
              <a:r>
                <a:rPr lang="en-US" sz="1285"/>
                <a:t>12     </a:t>
              </a:r>
              <a:r>
                <a:rPr lang="en-US" sz="1285" smtClean="0"/>
                <a:t>     13   </a:t>
              </a:r>
              <a:r>
                <a:rPr lang="en-US" sz="1285" dirty="0" err="1"/>
                <a:t>λ</a:t>
              </a:r>
              <a:r>
                <a:rPr lang="en-US" sz="1285" dirty="0"/>
                <a:t>/</a:t>
              </a:r>
              <a:r>
                <a:rPr lang="en-US" sz="1285" dirty="0" err="1"/>
                <a:t>μm</a:t>
              </a:r>
              <a:r>
                <a:rPr lang="en-US" sz="1285" dirty="0"/>
                <a:t>       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77681" y="3059711"/>
              <a:ext cx="367408" cy="29007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85" dirty="0"/>
                <a:t>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77681" y="4535211"/>
              <a:ext cx="367408" cy="29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85" dirty="0"/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3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8" y="2137144"/>
            <a:ext cx="7985050" cy="472085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06970" y="6183566"/>
            <a:ext cx="81996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6-10m           3-5 m            with IR capability         no IR capability               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437" y="4046750"/>
            <a:ext cx="214112" cy="2519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7253" y="3897253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50678" y="3705756"/>
            <a:ext cx="203261" cy="2391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5398" y="5247592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4068" y="174493"/>
            <a:ext cx="7931858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1E4B9B"/>
                </a:solidFill>
              </a:rPr>
              <a:t>Ground-based Thermal </a:t>
            </a:r>
            <a:r>
              <a:rPr lang="en-US" sz="3200" b="1" smtClean="0">
                <a:solidFill>
                  <a:srgbClr val="1E4B9B"/>
                </a:solidFill>
              </a:rPr>
              <a:t>IR Facilities</a:t>
            </a:r>
            <a:endParaRPr lang="en-US" sz="3200" b="1" dirty="0">
              <a:solidFill>
                <a:srgbClr val="1E4B9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76417" y="3674576"/>
            <a:ext cx="199262" cy="220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39909" y="3643620"/>
            <a:ext cx="127109" cy="140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62181" y="5005871"/>
            <a:ext cx="215898" cy="2392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0909" y="4046750"/>
            <a:ext cx="214112" cy="2519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1672" y="3894350"/>
            <a:ext cx="214112" cy="2519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76268" y="3879533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22705" y="5062579"/>
            <a:ext cx="193066" cy="227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78333" y="5222785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40782" y="3362078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6613" y="3943325"/>
            <a:ext cx="116499" cy="1370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24208" y="3721592"/>
            <a:ext cx="127109" cy="140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4963" y="3593997"/>
            <a:ext cx="127109" cy="140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98834" y="5279490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60610" y="5066838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2309" y="3540836"/>
            <a:ext cx="127109" cy="1408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61868" y="3575280"/>
            <a:ext cx="179618" cy="211345"/>
          </a:xfrm>
          <a:prstGeom prst="rect">
            <a:avLst/>
          </a:prstGeom>
          <a:noFill/>
          <a:ln w="57150">
            <a:solidFill>
              <a:srgbClr val="00B050"/>
            </a:solidFill>
            <a:prstDash val="solid"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420057" y="3542833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59848" y="4921521"/>
            <a:ext cx="116499" cy="1370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34102" y="5005872"/>
            <a:ext cx="193066" cy="2271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grpSp>
        <p:nvGrpSpPr>
          <p:cNvPr id="46" name="Group 45"/>
          <p:cNvGrpSpPr/>
          <p:nvPr/>
        </p:nvGrpSpPr>
        <p:grpSpPr>
          <a:xfrm>
            <a:off x="204493" y="778892"/>
            <a:ext cx="4128764" cy="3115458"/>
            <a:chOff x="204493" y="778892"/>
            <a:chExt cx="4128764" cy="3115458"/>
          </a:xfrm>
        </p:grpSpPr>
        <p:sp>
          <p:nvSpPr>
            <p:cNvPr id="4" name="TextBox 3"/>
            <p:cNvSpPr txBox="1"/>
            <p:nvPr/>
          </p:nvSpPr>
          <p:spPr>
            <a:xfrm>
              <a:off x="204493" y="778892"/>
              <a:ext cx="4128764" cy="156966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Subaru 8m: </a:t>
              </a:r>
              <a:r>
                <a:rPr lang="en-US" sz="1600" dirty="0" smtClean="0"/>
                <a:t>COMICS 7.5-25 </a:t>
              </a:r>
              <a:r>
                <a:rPr lang="en-US" sz="1600" dirty="0" smtClean="0">
                  <a:latin typeface="Symbol" charset="2"/>
                </a:rPr>
                <a:t>m</a:t>
              </a:r>
              <a:r>
                <a:rPr lang="en-US" sz="1600" dirty="0" smtClean="0"/>
                <a:t>m (I+S), </a:t>
              </a:r>
              <a:br>
                <a:rPr lang="en-US" sz="1600" dirty="0" smtClean="0"/>
              </a:br>
              <a:r>
                <a:rPr lang="en-US" sz="1600" dirty="0" smtClean="0"/>
                <a:t>                     IRCS 0.9-5.6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 (S)</a:t>
              </a:r>
            </a:p>
            <a:p>
              <a:r>
                <a:rPr lang="en-US" sz="1600" b="1" dirty="0"/>
                <a:t>Keck 10 m: </a:t>
              </a:r>
              <a:r>
                <a:rPr lang="en-US" sz="1600" b="1" dirty="0" smtClean="0"/>
                <a:t>  </a:t>
              </a:r>
              <a:r>
                <a:rPr lang="en-US" sz="1600" dirty="0" smtClean="0"/>
                <a:t>NIRC2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5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 (I+S)</a:t>
              </a:r>
            </a:p>
            <a:p>
              <a:r>
                <a:rPr lang="en-US" sz="1600" b="1" dirty="0"/>
                <a:t>Gemini N 8m:</a:t>
              </a:r>
              <a:r>
                <a:rPr lang="en-US" sz="1600" dirty="0"/>
                <a:t> ??  </a:t>
              </a:r>
            </a:p>
            <a:p>
              <a:r>
                <a:rPr lang="en-US" sz="1600" b="1" dirty="0" smtClean="0"/>
                <a:t>IRTF 3m:      </a:t>
              </a:r>
              <a:r>
                <a:rPr lang="en-US" sz="1600" dirty="0" smtClean="0"/>
                <a:t>MIRSI/MOC 5-20 </a:t>
              </a:r>
              <a:r>
                <a:rPr lang="en-US" sz="1600" dirty="0">
                  <a:latin typeface="Symbol" charset="2"/>
                </a:rPr>
                <a:t>m</a:t>
              </a:r>
              <a:r>
                <a:rPr lang="en-US" sz="1600" dirty="0"/>
                <a:t>m </a:t>
              </a:r>
              <a:r>
                <a:rPr lang="en-US" sz="1600" dirty="0" smtClean="0"/>
                <a:t>(I+S), 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                   </a:t>
              </a:r>
              <a:r>
                <a:rPr lang="en-US" sz="1600" dirty="0" err="1" smtClean="0"/>
                <a:t>SpeX</a:t>
              </a:r>
              <a:r>
                <a:rPr lang="en-US" sz="1600" dirty="0" smtClean="0"/>
                <a:t> </a:t>
              </a:r>
              <a:r>
                <a:rPr lang="en-US" sz="1600" dirty="0"/>
                <a:t>&amp; </a:t>
              </a:r>
              <a:r>
                <a:rPr lang="en-US" sz="1600" dirty="0" err="1" smtClean="0"/>
                <a:t>iSHELL</a:t>
              </a:r>
              <a:r>
                <a:rPr lang="en-US" sz="1600" dirty="0" smtClean="0"/>
                <a:t>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5.3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 (S)</a:t>
              </a:r>
              <a:endParaRPr lang="en-US" sz="1600" dirty="0"/>
            </a:p>
          </p:txBody>
        </p:sp>
        <p:cxnSp>
          <p:nvCxnSpPr>
            <p:cNvPr id="36" name="Straight Connector 35"/>
            <p:cNvCxnSpPr>
              <a:endCxn id="7" idx="0"/>
            </p:cNvCxnSpPr>
            <p:nvPr/>
          </p:nvCxnSpPr>
          <p:spPr>
            <a:xfrm flipH="1">
              <a:off x="998728" y="2339163"/>
              <a:ext cx="57885" cy="15551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160903" y="1499043"/>
            <a:ext cx="5759813" cy="3484797"/>
            <a:chOff x="3160903" y="1499043"/>
            <a:chExt cx="5759813" cy="3484797"/>
          </a:xfrm>
        </p:grpSpPr>
        <p:sp>
          <p:nvSpPr>
            <p:cNvPr id="37" name="TextBox 36"/>
            <p:cNvSpPr txBox="1"/>
            <p:nvPr/>
          </p:nvSpPr>
          <p:spPr>
            <a:xfrm>
              <a:off x="6849106" y="1499043"/>
              <a:ext cx="2071610" cy="58477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VLT 8m</a:t>
              </a:r>
              <a:r>
                <a:rPr lang="en-US" sz="1600" b="1" smtClean="0"/>
                <a:t>: </a:t>
              </a:r>
              <a:br>
                <a:rPr lang="en-US" sz="1600" b="1" smtClean="0"/>
              </a:br>
              <a:r>
                <a:rPr lang="en-US" sz="1600" smtClean="0"/>
                <a:t>VISIR 8-25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 (I+S) </a:t>
              </a:r>
            </a:p>
          </p:txBody>
        </p:sp>
        <p:cxnSp>
          <p:nvCxnSpPr>
            <p:cNvPr id="38" name="Straight Connector 37"/>
            <p:cNvCxnSpPr>
              <a:stCxn id="37" idx="2"/>
            </p:cNvCxnSpPr>
            <p:nvPr/>
          </p:nvCxnSpPr>
          <p:spPr>
            <a:xfrm flipH="1">
              <a:off x="3160903" y="2083818"/>
              <a:ext cx="4724008" cy="29000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273385" y="1094601"/>
            <a:ext cx="4423963" cy="2586352"/>
            <a:chOff x="2273385" y="1094601"/>
            <a:chExt cx="4423963" cy="2586352"/>
          </a:xfrm>
        </p:grpSpPr>
        <p:sp>
          <p:nvSpPr>
            <p:cNvPr id="27" name="TextBox 26"/>
            <p:cNvSpPr txBox="1"/>
            <p:nvPr/>
          </p:nvSpPr>
          <p:spPr>
            <a:xfrm>
              <a:off x="4471597" y="1094601"/>
              <a:ext cx="2225751" cy="83099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LBT 2 x 8.4 m: </a:t>
              </a:r>
              <a:br>
                <a:rPr lang="en-US" sz="1600" b="1" dirty="0" smtClean="0"/>
              </a:br>
              <a:r>
                <a:rPr lang="en-US" sz="1600" dirty="0" smtClean="0"/>
                <a:t>NOMIC 8-13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 (I) ??</a:t>
              </a:r>
            </a:p>
            <a:p>
              <a:r>
                <a:rPr lang="en-US" sz="1600" dirty="0" err="1" smtClean="0"/>
                <a:t>LMIRCam</a:t>
              </a:r>
              <a:r>
                <a:rPr lang="en-US" sz="1600" dirty="0" smtClean="0"/>
                <a:t> 1-5 </a:t>
              </a:r>
              <a:r>
                <a:rPr lang="en-US" sz="1600" dirty="0" smtClean="0"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600" dirty="0" smtClean="0"/>
                <a:t>m</a:t>
              </a:r>
              <a:endParaRPr lang="en-US" sz="16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2273385" y="1925598"/>
              <a:ext cx="3342987" cy="175535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7854" y="6251657"/>
            <a:ext cx="215898" cy="239212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189298" y="6301692"/>
            <a:ext cx="116499" cy="137076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52" name="Rectangle 51"/>
          <p:cNvSpPr/>
          <p:nvPr/>
        </p:nvSpPr>
        <p:spPr>
          <a:xfrm>
            <a:off x="3403600" y="6240657"/>
            <a:ext cx="228924" cy="2355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15000" y="6253357"/>
            <a:ext cx="228924" cy="2355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15771" y="5476901"/>
            <a:ext cx="305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Ignore day/night division, which is still TBD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721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Arc 29"/>
          <p:cNvSpPr/>
          <p:nvPr/>
        </p:nvSpPr>
        <p:spPr>
          <a:xfrm rot="16200000">
            <a:off x="-3063137" y="-911394"/>
            <a:ext cx="10361396" cy="10506882"/>
          </a:xfrm>
          <a:prstGeom prst="arc">
            <a:avLst>
              <a:gd name="adj1" fmla="val 4656534"/>
              <a:gd name="adj2" fmla="val 5624101"/>
            </a:avLst>
          </a:prstGeom>
          <a:ln w="12700" cap="rnd" cmpd="sng">
            <a:solidFill>
              <a:schemeClr val="tx1"/>
            </a:solidFill>
            <a:prstDash val="dash"/>
            <a:headEnd type="arrow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31" name="Title 16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1E4B9B"/>
                </a:solidFill>
              </a:rPr>
              <a:t>Geometry</a:t>
            </a:r>
            <a:endParaRPr lang="en-GB" sz="4000" b="1" dirty="0">
              <a:solidFill>
                <a:srgbClr val="1E4B9B"/>
              </a:solidFill>
            </a:endParaRPr>
          </a:p>
        </p:txBody>
      </p:sp>
      <p:sp>
        <p:nvSpPr>
          <p:cNvPr id="32" name="Subtitle 19"/>
          <p:cNvSpPr txBox="1">
            <a:spLocks/>
          </p:cNvSpPr>
          <p:nvPr/>
        </p:nvSpPr>
        <p:spPr>
          <a:xfrm>
            <a:off x="478778" y="1120961"/>
            <a:ext cx="6682095" cy="7971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Inconsistent information – is </a:t>
            </a:r>
            <a:r>
              <a:rPr lang="en-GB" sz="2400" smtClean="0"/>
              <a:t>this correct?</a:t>
            </a:r>
            <a:endParaRPr lang="en-GB" sz="2400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" flipH="1">
            <a:off x="6321941" y="5677957"/>
            <a:ext cx="687362" cy="68736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 rot="19800000" flipV="1">
            <a:off x="6727159" y="2336733"/>
            <a:ext cx="773688" cy="856878"/>
            <a:chOff x="8433141" y="3809587"/>
            <a:chExt cx="1100714" cy="1219068"/>
          </a:xfrm>
        </p:grpSpPr>
        <p:sp>
          <p:nvSpPr>
            <p:cNvPr id="36" name="Arc 35"/>
            <p:cNvSpPr/>
            <p:nvPr/>
          </p:nvSpPr>
          <p:spPr>
            <a:xfrm>
              <a:off x="8433141" y="3860382"/>
              <a:ext cx="1100714" cy="1168273"/>
            </a:xfrm>
            <a:prstGeom prst="arc">
              <a:avLst/>
            </a:prstGeom>
            <a:solidFill>
              <a:schemeClr val="bg1">
                <a:lumMod val="50000"/>
              </a:schemeClr>
            </a:solidFill>
            <a:ln w="12700" cap="rnd" cmpd="sng">
              <a:solidFill>
                <a:srgbClr val="FFFFFF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85"/>
            </a:p>
          </p:txBody>
        </p:sp>
        <p:sp>
          <p:nvSpPr>
            <p:cNvPr id="37" name="Arc 36"/>
            <p:cNvSpPr/>
            <p:nvPr/>
          </p:nvSpPr>
          <p:spPr>
            <a:xfrm flipV="1">
              <a:off x="8450065" y="3809587"/>
              <a:ext cx="1066846" cy="1128585"/>
            </a:xfrm>
            <a:prstGeom prst="arc">
              <a:avLst/>
            </a:pr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85"/>
            </a:p>
          </p:txBody>
        </p:sp>
        <p:sp>
          <p:nvSpPr>
            <p:cNvPr id="38" name="Oval 37"/>
            <p:cNvSpPr/>
            <p:nvPr/>
          </p:nvSpPr>
          <p:spPr>
            <a:xfrm>
              <a:off x="8450077" y="3863327"/>
              <a:ext cx="1066844" cy="1074778"/>
            </a:xfrm>
            <a:prstGeom prst="ellipse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85"/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2358812" y="2896089"/>
            <a:ext cx="3297092" cy="2177851"/>
          </a:xfrm>
          <a:prstGeom prst="line">
            <a:avLst/>
          </a:prstGeom>
          <a:ln w="38100" cap="rnd">
            <a:prstDash val="sysDot"/>
            <a:headEnd type="stealth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203435" y="3110261"/>
            <a:ext cx="368990" cy="2356421"/>
          </a:xfrm>
          <a:prstGeom prst="line">
            <a:avLst/>
          </a:prstGeom>
          <a:ln w="38100" cap="rnd">
            <a:prstDash val="sysDot"/>
            <a:head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071003" y="3025786"/>
            <a:ext cx="23581" cy="1356573"/>
          </a:xfrm>
          <a:prstGeom prst="straightConnector1">
            <a:avLst/>
          </a:prstGeom>
          <a:ln w="38100" cap="rnd" cmpd="sng"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>
            <a:off x="5846121" y="2637461"/>
            <a:ext cx="455266" cy="230538"/>
          </a:xfrm>
          <a:prstGeom prst="arc">
            <a:avLst>
              <a:gd name="adj1" fmla="val 13959331"/>
              <a:gd name="adj2" fmla="val 4968"/>
            </a:avLst>
          </a:prstGeom>
          <a:solidFill>
            <a:schemeClr val="bg1">
              <a:lumMod val="75000"/>
            </a:schemeClr>
          </a:solidFill>
          <a:ln w="12700" cap="rnd" cmpd="sng">
            <a:noFill/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45" name="Arc 44"/>
          <p:cNvSpPr/>
          <p:nvPr/>
        </p:nvSpPr>
        <p:spPr>
          <a:xfrm flipV="1">
            <a:off x="5841658" y="2626975"/>
            <a:ext cx="455266" cy="241023"/>
          </a:xfrm>
          <a:prstGeom prst="arc">
            <a:avLst>
              <a:gd name="adj1" fmla="val 18345997"/>
              <a:gd name="adj2" fmla="val 4968"/>
            </a:avLst>
          </a:prstGeom>
          <a:solidFill>
            <a:schemeClr val="bg1">
              <a:lumMod val="75000"/>
            </a:schemeClr>
          </a:solidFill>
          <a:ln w="12700" cap="rnd" cmpd="sng">
            <a:noFill/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46" name="Arc 45"/>
          <p:cNvSpPr/>
          <p:nvPr/>
        </p:nvSpPr>
        <p:spPr>
          <a:xfrm rot="16200000">
            <a:off x="5183276" y="1739696"/>
            <a:ext cx="1794444" cy="1974734"/>
          </a:xfrm>
          <a:prstGeom prst="arc">
            <a:avLst>
              <a:gd name="adj1" fmla="val 11211028"/>
              <a:gd name="adj2" fmla="val 14156312"/>
            </a:avLst>
          </a:prstGeom>
          <a:ln w="1270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47" name="TextBox 46"/>
          <p:cNvSpPr txBox="1"/>
          <p:nvPr/>
        </p:nvSpPr>
        <p:spPr>
          <a:xfrm>
            <a:off x="5252797" y="360842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65.7°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5572710" y="4468563"/>
            <a:ext cx="880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DART</a:t>
            </a:r>
          </a:p>
        </p:txBody>
      </p:sp>
      <p:sp>
        <p:nvSpPr>
          <p:cNvPr id="49" name="Arc 48"/>
          <p:cNvSpPr/>
          <p:nvPr/>
        </p:nvSpPr>
        <p:spPr>
          <a:xfrm rot="16200000">
            <a:off x="4659397" y="1253341"/>
            <a:ext cx="2603336" cy="2489996"/>
          </a:xfrm>
          <a:prstGeom prst="arc">
            <a:avLst>
              <a:gd name="adj1" fmla="val 10011730"/>
              <a:gd name="adj2" fmla="val 13968295"/>
            </a:avLst>
          </a:prstGeom>
          <a:ln w="1270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50" name="TextBox 49"/>
          <p:cNvSpPr txBox="1"/>
          <p:nvPr/>
        </p:nvSpPr>
        <p:spPr>
          <a:xfrm>
            <a:off x="5421320" y="3168827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60.1°</a:t>
            </a:r>
            <a:endParaRPr lang="en-US" sz="1600" dirty="0"/>
          </a:p>
        </p:txBody>
      </p:sp>
      <p:sp>
        <p:nvSpPr>
          <p:cNvPr id="51" name="Arc 50"/>
          <p:cNvSpPr/>
          <p:nvPr/>
        </p:nvSpPr>
        <p:spPr>
          <a:xfrm rot="16200000">
            <a:off x="6155968" y="1765329"/>
            <a:ext cx="1916075" cy="2083001"/>
          </a:xfrm>
          <a:prstGeom prst="arc">
            <a:avLst>
              <a:gd name="adj1" fmla="val 17065535"/>
              <a:gd name="adj2" fmla="val 20130491"/>
            </a:avLst>
          </a:prstGeom>
          <a:ln w="12700" cap="rnd" cmpd="sng">
            <a:solidFill>
              <a:schemeClr val="tx1"/>
            </a:solidFill>
            <a:prstDash val="dash"/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52" name="TextBox 51"/>
          <p:cNvSpPr txBox="1"/>
          <p:nvPr/>
        </p:nvSpPr>
        <p:spPr>
          <a:xfrm>
            <a:off x="423635" y="2044583"/>
            <a:ext cx="461119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1366" indent="-321366">
              <a:spcAft>
                <a:spcPts val="843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/>
              <a:t>Impact point visible from Earth</a:t>
            </a:r>
          </a:p>
          <a:p>
            <a:pPr marL="321366" indent="-321366">
              <a:spcAft>
                <a:spcPts val="843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 dirty="0"/>
              <a:t>Plume particles move towards Earth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98" y="4919225"/>
            <a:ext cx="971793" cy="94945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407532" y="3760043"/>
            <a:ext cx="147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dirty="0"/>
              <a:t> = 1.028 AU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0768" y="5365677"/>
            <a:ext cx="166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Δ</a:t>
            </a:r>
            <a:r>
              <a:rPr lang="en-US" dirty="0"/>
              <a:t> = 0.0721 AU</a:t>
            </a:r>
          </a:p>
        </p:txBody>
      </p:sp>
      <p:sp>
        <p:nvSpPr>
          <p:cNvPr id="56" name="Arc 55"/>
          <p:cNvSpPr/>
          <p:nvPr/>
        </p:nvSpPr>
        <p:spPr>
          <a:xfrm>
            <a:off x="5855160" y="2647946"/>
            <a:ext cx="455266" cy="230538"/>
          </a:xfrm>
          <a:prstGeom prst="arc">
            <a:avLst>
              <a:gd name="adj1" fmla="val 13959331"/>
              <a:gd name="adj2" fmla="val 15921718"/>
            </a:avLst>
          </a:prstGeom>
          <a:solidFill>
            <a:schemeClr val="bg1">
              <a:lumMod val="50000"/>
            </a:schemeClr>
          </a:solidFill>
          <a:ln w="12700" cap="rnd" cmpd="sng">
            <a:noFill/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44" name="Oval 43"/>
          <p:cNvSpPr/>
          <p:nvPr/>
        </p:nvSpPr>
        <p:spPr>
          <a:xfrm flipV="1">
            <a:off x="5845904" y="2634721"/>
            <a:ext cx="452308" cy="238022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387930" y="2778058"/>
            <a:ext cx="740807" cy="476460"/>
          </a:xfrm>
          <a:prstGeom prst="line">
            <a:avLst/>
          </a:prstGeom>
          <a:ln w="12700" cap="rnd">
            <a:prstDash val="sysDot"/>
            <a:headEnd type="stealth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98990" y="2745797"/>
            <a:ext cx="861883" cy="51455"/>
          </a:xfrm>
          <a:prstGeom prst="line">
            <a:avLst/>
          </a:prstGeom>
          <a:ln w="12700" cap="rnd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Arc 67"/>
          <p:cNvSpPr/>
          <p:nvPr/>
        </p:nvSpPr>
        <p:spPr>
          <a:xfrm rot="16200000">
            <a:off x="6426984" y="2033801"/>
            <a:ext cx="1373772" cy="1490296"/>
          </a:xfrm>
          <a:prstGeom prst="arc">
            <a:avLst>
              <a:gd name="adj1" fmla="val 14694031"/>
              <a:gd name="adj2" fmla="val 15963317"/>
            </a:avLst>
          </a:prstGeom>
          <a:ln w="1270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sp>
        <p:nvSpPr>
          <p:cNvPr id="70" name="TextBox 69"/>
          <p:cNvSpPr txBox="1"/>
          <p:nvPr/>
        </p:nvSpPr>
        <p:spPr>
          <a:xfrm>
            <a:off x="6347992" y="2778058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29.5°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71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6" y="6093373"/>
            <a:ext cx="9139909" cy="547433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 baseline="-250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3236" y="293043"/>
            <a:ext cx="6938964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Simple </a:t>
            </a:r>
            <a:r>
              <a:rPr lang="en-US" sz="4000" b="1" dirty="0" err="1" smtClean="0">
                <a:solidFill>
                  <a:srgbClr val="1E4B9B"/>
                </a:solidFill>
              </a:rPr>
              <a:t>ejecta</a:t>
            </a:r>
            <a:r>
              <a:rPr lang="en-US" sz="4000" b="1" dirty="0" smtClean="0">
                <a:solidFill>
                  <a:srgbClr val="1E4B9B"/>
                </a:solidFill>
              </a:rPr>
              <a:t> plume model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506957" y="1087056"/>
            <a:ext cx="6685086" cy="3028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Very</a:t>
            </a:r>
            <a:r>
              <a:rPr lang="en-US" sz="2400" dirty="0" smtClean="0"/>
              <a:t> simple </a:t>
            </a:r>
            <a:r>
              <a:rPr lang="en-US" sz="2400" dirty="0" err="1" smtClean="0"/>
              <a:t>ejecta</a:t>
            </a:r>
            <a:r>
              <a:rPr lang="en-US" sz="2400" dirty="0" smtClean="0"/>
              <a:t> plume assumptions…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834926" y="2249301"/>
            <a:ext cx="3547052" cy="53554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cxnSp>
        <p:nvCxnSpPr>
          <p:cNvPr id="9" name="Straight Connector 8"/>
          <p:cNvCxnSpPr/>
          <p:nvPr/>
        </p:nvCxnSpPr>
        <p:spPr>
          <a:xfrm>
            <a:off x="2834927" y="2570631"/>
            <a:ext cx="1761623" cy="3332302"/>
          </a:xfrm>
          <a:prstGeom prst="line">
            <a:avLst/>
          </a:prstGeom>
          <a:ln w="28575" cap="rnd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727637" y="4070179"/>
            <a:ext cx="1737822" cy="345119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08449" y="2582544"/>
            <a:ext cx="1761623" cy="3332302"/>
          </a:xfrm>
          <a:prstGeom prst="line">
            <a:avLst/>
          </a:prstGeom>
          <a:ln w="28575" cap="rnd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2046" y="5926735"/>
            <a:ext cx="9139909" cy="379747"/>
          </a:xfrm>
          <a:prstGeom prst="arc">
            <a:avLst>
              <a:gd name="adj1" fmla="val 10822666"/>
              <a:gd name="adj2" fmla="val 21579620"/>
            </a:avLst>
          </a:prstGeom>
          <a:solidFill>
            <a:schemeClr val="bg1">
              <a:lumMod val="50000"/>
            </a:schemeClr>
          </a:solidFill>
          <a:ln w="38100" cap="rnd">
            <a:noFill/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grpSp>
        <p:nvGrpSpPr>
          <p:cNvPr id="44" name="Group 43"/>
          <p:cNvGrpSpPr/>
          <p:nvPr/>
        </p:nvGrpSpPr>
        <p:grpSpPr>
          <a:xfrm>
            <a:off x="3464466" y="2707593"/>
            <a:ext cx="1524907" cy="2976730"/>
            <a:chOff x="3464466" y="2707593"/>
            <a:chExt cx="1524907" cy="2976730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3464466" y="2707593"/>
              <a:ext cx="1132077" cy="2976730"/>
            </a:xfrm>
            <a:prstGeom prst="straightConnector1">
              <a:avLst/>
            </a:prstGeom>
            <a:ln w="38100" cap="rnd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362959" y="4424672"/>
              <a:ext cx="215735" cy="1250277"/>
            </a:xfrm>
            <a:prstGeom prst="straightConnector1">
              <a:avLst/>
            </a:prstGeom>
            <a:ln w="38100" cap="rnd">
              <a:solidFill>
                <a:srgbClr val="7F7F7F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42428" y="4480560"/>
              <a:ext cx="546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min</a:t>
              </a:r>
              <a:endParaRPr lang="en-US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3301" y="2903868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max</a:t>
              </a:r>
              <a:endParaRPr lang="en-US" baseline="-25000" dirty="0"/>
            </a:p>
          </p:txBody>
        </p:sp>
      </p:grpSp>
      <p:sp>
        <p:nvSpPr>
          <p:cNvPr id="17" name="Chord 16"/>
          <p:cNvSpPr/>
          <p:nvPr/>
        </p:nvSpPr>
        <p:spPr>
          <a:xfrm>
            <a:off x="4287075" y="5581609"/>
            <a:ext cx="666561" cy="666461"/>
          </a:xfrm>
          <a:prstGeom prst="chord">
            <a:avLst>
              <a:gd name="adj1" fmla="val 21577748"/>
              <a:gd name="adj2" fmla="val 108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5"/>
          </a:p>
        </p:txBody>
      </p:sp>
      <p:grpSp>
        <p:nvGrpSpPr>
          <p:cNvPr id="43" name="Group 42"/>
          <p:cNvGrpSpPr/>
          <p:nvPr/>
        </p:nvGrpSpPr>
        <p:grpSpPr>
          <a:xfrm>
            <a:off x="4769136" y="4520623"/>
            <a:ext cx="4051323" cy="874023"/>
            <a:chOff x="4769136" y="4520623"/>
            <a:chExt cx="4051323" cy="87402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769136" y="5141270"/>
              <a:ext cx="1517621" cy="25337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381971" y="4520623"/>
              <a:ext cx="2438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Conical plume</a:t>
              </a:r>
            </a:p>
            <a:p>
              <a:r>
                <a:rPr lang="en-US" dirty="0"/>
                <a:t>subtends half angle </a:t>
              </a:r>
              <a:r>
                <a:rPr lang="en-US" i="1" dirty="0" err="1"/>
                <a:t>θ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3303" y="4114801"/>
            <a:ext cx="4694624" cy="2166838"/>
            <a:chOff x="223303" y="4114801"/>
            <a:chExt cx="4694624" cy="2166838"/>
          </a:xfrm>
        </p:grpSpPr>
        <p:sp>
          <p:nvSpPr>
            <p:cNvPr id="18" name="TextBox 17"/>
            <p:cNvSpPr txBox="1"/>
            <p:nvPr/>
          </p:nvSpPr>
          <p:spPr>
            <a:xfrm>
              <a:off x="223303" y="4114801"/>
              <a:ext cx="315355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Volume of </a:t>
              </a:r>
              <a:r>
                <a:rPr lang="en-US" dirty="0" err="1"/>
                <a:t>ejecta</a:t>
              </a:r>
              <a:r>
                <a:rPr lang="en-US" dirty="0"/>
                <a:t> = </a:t>
              </a:r>
              <a:r>
                <a:rPr lang="en-US" i="1" dirty="0"/>
                <a:t>f</a:t>
              </a:r>
              <a:r>
                <a:rPr lang="en-US" dirty="0"/>
                <a:t> π </a:t>
              </a:r>
              <a:r>
                <a:rPr lang="en-US" i="1" dirty="0"/>
                <a:t>D</a:t>
              </a:r>
              <a:r>
                <a:rPr lang="en-US" baseline="-25000" dirty="0"/>
                <a:t>c</a:t>
              </a:r>
              <a:r>
                <a:rPr lang="en-US" baseline="30000" dirty="0"/>
                <a:t>3</a:t>
              </a:r>
              <a:r>
                <a:rPr lang="en-US" dirty="0"/>
                <a:t>/12</a:t>
              </a:r>
            </a:p>
            <a:p>
              <a:endParaRPr lang="en-US" dirty="0"/>
            </a:p>
            <a:p>
              <a:r>
                <a:rPr lang="en-US" i="1" dirty="0"/>
                <a:t>f</a:t>
              </a:r>
              <a:r>
                <a:rPr lang="en-US" dirty="0"/>
                <a:t> is scaling </a:t>
              </a:r>
              <a:r>
                <a:rPr lang="en-US" dirty="0" smtClean="0"/>
                <a:t>factor</a:t>
              </a:r>
            </a:p>
            <a:p>
              <a:r>
                <a:rPr lang="en-US" dirty="0" smtClean="0"/>
                <a:t>(fraction of crater volume</a:t>
              </a:r>
              <a:br>
                <a:rPr lang="en-US" dirty="0" smtClean="0"/>
              </a:br>
              <a:r>
                <a:rPr lang="en-US" dirty="0" smtClean="0"/>
                <a:t> ejected as particulates)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4310881" y="5962444"/>
              <a:ext cx="607046" cy="11901"/>
            </a:xfrm>
            <a:prstGeom prst="straightConnector1">
              <a:avLst/>
            </a:prstGeom>
            <a:ln w="19050" cap="rnd" cmpd="sng">
              <a:solidFill>
                <a:schemeClr val="tx1"/>
              </a:solidFill>
              <a:prstDash val="sysDot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18007" y="591230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D</a:t>
              </a:r>
              <a:r>
                <a:rPr lang="en-US" baseline="-25000" dirty="0"/>
                <a:t>c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2870639" y="4501582"/>
              <a:ext cx="1523564" cy="1401356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6506" y="2772953"/>
            <a:ext cx="3946841" cy="785483"/>
            <a:chOff x="4846506" y="2772953"/>
            <a:chExt cx="3946841" cy="785483"/>
          </a:xfrm>
        </p:grpSpPr>
        <p:sp>
          <p:nvSpPr>
            <p:cNvPr id="24" name="TextBox 23"/>
            <p:cNvSpPr txBox="1"/>
            <p:nvPr/>
          </p:nvSpPr>
          <p:spPr>
            <a:xfrm>
              <a:off x="6608133" y="2772953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Particles uniformly</a:t>
              </a:r>
            </a:p>
            <a:p>
              <a:r>
                <a:rPr lang="en-US" dirty="0"/>
                <a:t>distributed in plume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846506" y="3058591"/>
              <a:ext cx="1630692" cy="499845"/>
            </a:xfrm>
            <a:prstGeom prst="line">
              <a:avLst/>
            </a:prstGeom>
            <a:ln w="38100" cap="rnd"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33512" y="2935905"/>
            <a:ext cx="256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 size range</a:t>
            </a:r>
          </a:p>
          <a:p>
            <a:r>
              <a:rPr lang="en-US" dirty="0"/>
              <a:t>between </a:t>
            </a:r>
            <a:r>
              <a:rPr lang="en-US" i="1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and </a:t>
            </a:r>
            <a:r>
              <a:rPr lang="en-US" i="1" dirty="0" err="1"/>
              <a:t>D</a:t>
            </a:r>
            <a:r>
              <a:rPr lang="en-US" baseline="-25000" dirty="0" err="1"/>
              <a:t>max</a:t>
            </a:r>
            <a:r>
              <a:rPr lang="en-US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7738" y="1651215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Applies only to </a:t>
            </a:r>
            <a:r>
              <a:rPr lang="en-US" dirty="0" smtClean="0"/>
              <a:t>first few minutes </a:t>
            </a:r>
            <a:r>
              <a:rPr lang="en-US" smtClean="0"/>
              <a:t>after impact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03234" y="1147674"/>
            <a:ext cx="8136115" cy="258184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422"/>
              </a:spcAft>
            </a:pPr>
            <a:r>
              <a:rPr lang="en-US" sz="2000" dirty="0" smtClean="0"/>
              <a:t>Assign best estimates of: 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, </a:t>
            </a:r>
            <a:r>
              <a:rPr lang="en-US" sz="2000" i="1" dirty="0" smtClean="0"/>
              <a:t>f</a:t>
            </a:r>
            <a:r>
              <a:rPr lang="en-US" sz="2000" dirty="0" smtClean="0"/>
              <a:t>, </a:t>
            </a:r>
            <a:r>
              <a:rPr lang="en-US" sz="2000" i="1" dirty="0" err="1"/>
              <a:t>θ</a:t>
            </a:r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US" sz="2000" dirty="0" smtClean="0"/>
              <a:t>Size distribution,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, </a:t>
            </a:r>
            <a:r>
              <a:rPr lang="en-US" sz="2000" i="1" dirty="0" err="1" smtClean="0"/>
              <a:t>v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Aft>
                <a:spcPts val="422"/>
              </a:spcAft>
            </a:pPr>
            <a:r>
              <a:rPr lang="en-US" sz="2000" dirty="0" smtClean="0"/>
              <a:t>Assume cloud is optically thin (initially unlikely)</a:t>
            </a:r>
          </a:p>
          <a:p>
            <a:pPr>
              <a:spcAft>
                <a:spcPts val="422"/>
              </a:spcAft>
            </a:pPr>
            <a:r>
              <a:rPr lang="en-US" sz="2000" dirty="0" smtClean="0"/>
              <a:t>Assume particles are isothermal, isotropic grey-body emitters</a:t>
            </a:r>
          </a:p>
          <a:p>
            <a:pPr>
              <a:spcAft>
                <a:spcPts val="422"/>
              </a:spcAft>
            </a:pPr>
            <a:r>
              <a:rPr lang="en-US" sz="2000" dirty="0" smtClean="0"/>
              <a:t>Assume plume is pointing directly at observer</a:t>
            </a:r>
            <a:endParaRPr lang="en-US" sz="2000" dirty="0"/>
          </a:p>
          <a:p>
            <a:pPr>
              <a:spcAft>
                <a:spcPts val="422"/>
              </a:spcAft>
            </a:pPr>
            <a:r>
              <a:rPr lang="en-US" sz="2000" dirty="0" smtClean="0"/>
              <a:t>Assume surface brightness is evenly distributed throughout projected plume cross-section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236" y="293043"/>
            <a:ext cx="6913564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Simple </a:t>
            </a:r>
            <a:r>
              <a:rPr lang="en-US" sz="4000" b="1" dirty="0" err="1" smtClean="0">
                <a:solidFill>
                  <a:srgbClr val="1E4B9B"/>
                </a:solidFill>
              </a:rPr>
              <a:t>ejecta</a:t>
            </a:r>
            <a:r>
              <a:rPr lang="en-US" sz="4000" b="1" dirty="0" smtClean="0">
                <a:solidFill>
                  <a:srgbClr val="1E4B9B"/>
                </a:solidFill>
              </a:rPr>
              <a:t> plume model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03235" y="3907859"/>
            <a:ext cx="8136115" cy="230244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422"/>
              </a:spcAft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IR imaging throughout impact period </a:t>
            </a:r>
          </a:p>
          <a:p>
            <a:pPr>
              <a:spcAft>
                <a:spcPts val="422"/>
              </a:spcAft>
            </a:pPr>
            <a:r>
              <a:rPr lang="en-US" sz="2000" dirty="0" smtClean="0"/>
              <a:t>Exposure times are &lt;&lt; 1 second</a:t>
            </a:r>
          </a:p>
          <a:p>
            <a:pPr>
              <a:spcAft>
                <a:spcPts val="422"/>
              </a:spcAft>
            </a:pPr>
            <a:r>
              <a:rPr lang="en-US" sz="2000" dirty="0" smtClean="0"/>
              <a:t>Combine data to set effective exposure time of </a:t>
            </a:r>
            <a:r>
              <a:rPr lang="en-US" sz="2000" i="1" dirty="0" smtClean="0"/>
              <a:t>t</a:t>
            </a:r>
            <a:r>
              <a:rPr lang="en-US" sz="2000" dirty="0" smtClean="0"/>
              <a:t>/2</a:t>
            </a:r>
          </a:p>
          <a:p>
            <a:pPr>
              <a:spcAft>
                <a:spcPts val="422"/>
              </a:spcAft>
            </a:pPr>
            <a:r>
              <a:rPr lang="en-US" sz="2000" dirty="0" smtClean="0"/>
              <a:t>Use default conditions for calculation of S/N for telescope/instrument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(Usually optimistic!) </a:t>
            </a:r>
          </a:p>
        </p:txBody>
      </p:sp>
    </p:spTree>
    <p:extLst>
      <p:ext uri="{BB962C8B-B14F-4D97-AF65-F5344CB8AC3E}">
        <p14:creationId xmlns:p14="http://schemas.microsoft.com/office/powerpoint/2010/main" val="55789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0" y="3564331"/>
            <a:ext cx="3963907" cy="30106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76" y="3522469"/>
            <a:ext cx="4019024" cy="305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5448" y="324481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Particle size distribution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51855" y="1056233"/>
            <a:ext cx="8136115" cy="12966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Assume power </a:t>
            </a:r>
            <a:r>
              <a:rPr lang="en-US" sz="2400" dirty="0"/>
              <a:t>law with small particle cut-off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             </a:t>
            </a:r>
            <a:r>
              <a:rPr lang="en-US" sz="2400" i="1" dirty="0"/>
              <a:t>N</a:t>
            </a:r>
            <a:r>
              <a:rPr lang="en-US" sz="2400" dirty="0"/>
              <a:t>(&gt;</a:t>
            </a:r>
            <a:r>
              <a:rPr lang="en-US" sz="2400" i="1" dirty="0"/>
              <a:t>D</a:t>
            </a:r>
            <a:r>
              <a:rPr lang="en-US" sz="2400" dirty="0"/>
              <a:t>) = </a:t>
            </a:r>
            <a:r>
              <a:rPr lang="en-US" sz="2400" i="1" dirty="0"/>
              <a:t>k</a:t>
            </a:r>
            <a:r>
              <a:rPr lang="en-US" sz="2400" dirty="0"/>
              <a:t> [(</a:t>
            </a:r>
            <a:r>
              <a:rPr lang="en-US" sz="2400" i="1" dirty="0"/>
              <a:t>D</a:t>
            </a:r>
            <a:r>
              <a:rPr lang="en-US" sz="2400" i="1" baseline="30000" dirty="0"/>
              <a:t>b</a:t>
            </a:r>
            <a:r>
              <a:rPr lang="en-US" sz="2400" dirty="0"/>
              <a:t>)+(</a:t>
            </a:r>
            <a:r>
              <a:rPr lang="en-US" sz="2400" i="1" dirty="0"/>
              <a:t>D</a:t>
            </a:r>
            <a:r>
              <a:rPr lang="en-US" sz="2400" baseline="-25000" dirty="0"/>
              <a:t>o</a:t>
            </a:r>
            <a:r>
              <a:rPr lang="en-US" sz="2400" b="1" baseline="30000" dirty="0"/>
              <a:t>b</a:t>
            </a:r>
            <a:r>
              <a:rPr lang="en-US" sz="2400" dirty="0"/>
              <a:t>)]</a:t>
            </a:r>
            <a:r>
              <a:rPr lang="en-US" sz="2400" baseline="30000" dirty="0"/>
              <a:t>-</a:t>
            </a:r>
            <a:r>
              <a:rPr lang="en-US" sz="2400" i="1" baseline="30000" dirty="0"/>
              <a:t>s/b</a:t>
            </a:r>
            <a:r>
              <a:rPr lang="en-US" sz="2400" dirty="0"/>
              <a:t>    </a:t>
            </a:r>
            <a:endParaRPr lang="en-US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762936" y="2175020"/>
            <a:ext cx="7535777" cy="13376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smtClean="0"/>
              <a:t>cumulative size distribution index,    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o</a:t>
            </a:r>
            <a:r>
              <a:rPr lang="en-US" sz="2000" dirty="0" smtClean="0"/>
              <a:t> = turnover diameter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i="1" dirty="0"/>
              <a:t>b</a:t>
            </a:r>
            <a:r>
              <a:rPr lang="en-US" sz="2000" dirty="0" smtClean="0"/>
              <a:t> determines sharpness of small particle cut-off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i="1" dirty="0"/>
              <a:t>k</a:t>
            </a:r>
            <a:r>
              <a:rPr lang="en-US" sz="2000" dirty="0" smtClean="0"/>
              <a:t> = scaling factor (scale to total </a:t>
            </a:r>
            <a:r>
              <a:rPr lang="en-US" sz="2000" dirty="0" err="1" smtClean="0"/>
              <a:t>ejecta</a:t>
            </a:r>
            <a:r>
              <a:rPr lang="en-US" sz="2000" dirty="0" smtClean="0"/>
              <a:t> volume)        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882346" y="5219356"/>
            <a:ext cx="1598044" cy="8209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1E4B9B"/>
                </a:solidFill>
              </a:rPr>
              <a:t>s</a:t>
            </a:r>
            <a:r>
              <a:rPr lang="en-US" sz="1600" b="1" dirty="0" smtClean="0">
                <a:solidFill>
                  <a:srgbClr val="1E4B9B"/>
                </a:solidFill>
              </a:rPr>
              <a:t> </a:t>
            </a:r>
            <a:r>
              <a:rPr lang="en-US" sz="1600" b="1" dirty="0">
                <a:solidFill>
                  <a:srgbClr val="1E4B9B"/>
                </a:solidFill>
              </a:rPr>
              <a:t>= </a:t>
            </a:r>
            <a:r>
              <a:rPr lang="en-US" sz="1600" b="1" dirty="0" smtClean="0">
                <a:solidFill>
                  <a:srgbClr val="1E4B9B"/>
                </a:solidFill>
              </a:rPr>
              <a:t>3.1,   </a:t>
            </a:r>
            <a:r>
              <a:rPr lang="en-US" sz="1600" b="1" i="1" dirty="0" smtClean="0">
                <a:solidFill>
                  <a:srgbClr val="1E4B9B"/>
                </a:solidFill>
              </a:rPr>
              <a:t>b</a:t>
            </a:r>
            <a:r>
              <a:rPr lang="en-US" sz="1600" b="1" dirty="0" smtClean="0">
                <a:solidFill>
                  <a:srgbClr val="1E4B9B"/>
                </a:solidFill>
              </a:rPr>
              <a:t> = 3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1E4B9B"/>
                </a:solidFill>
              </a:rPr>
              <a:t>D</a:t>
            </a:r>
            <a:r>
              <a:rPr lang="en-US" sz="1600" b="1" baseline="-25000" dirty="0" smtClean="0">
                <a:solidFill>
                  <a:srgbClr val="1E4B9B"/>
                </a:solidFill>
              </a:rPr>
              <a:t>o</a:t>
            </a:r>
            <a:r>
              <a:rPr lang="en-US" sz="1600" b="1" dirty="0" smtClean="0">
                <a:solidFill>
                  <a:srgbClr val="1E4B9B"/>
                </a:solidFill>
              </a:rPr>
              <a:t> = 30 </a:t>
            </a:r>
            <a:r>
              <a:rPr lang="en-US" sz="1600" b="1" dirty="0" err="1" smtClean="0">
                <a:solidFill>
                  <a:srgbClr val="1E4B9B"/>
                </a:solidFill>
              </a:rPr>
              <a:t>μm</a:t>
            </a:r>
            <a:endParaRPr lang="en-US" sz="1600" b="1" dirty="0">
              <a:solidFill>
                <a:srgbClr val="1E4B9B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4294967295"/>
          </p:nvPr>
        </p:nvSpPr>
        <p:spPr>
          <a:xfrm>
            <a:off x="6273003" y="5199848"/>
            <a:ext cx="1598044" cy="67635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1E4B9B"/>
                </a:solidFill>
              </a:rPr>
              <a:t>s</a:t>
            </a:r>
            <a:r>
              <a:rPr lang="en-US" sz="1600" b="1" dirty="0" smtClean="0">
                <a:solidFill>
                  <a:srgbClr val="1E4B9B"/>
                </a:solidFill>
              </a:rPr>
              <a:t> </a:t>
            </a:r>
            <a:r>
              <a:rPr lang="en-US" sz="1600" b="1" dirty="0">
                <a:solidFill>
                  <a:srgbClr val="1E4B9B"/>
                </a:solidFill>
              </a:rPr>
              <a:t>= </a:t>
            </a:r>
            <a:r>
              <a:rPr lang="en-US" sz="1600" b="1" dirty="0" smtClean="0">
                <a:solidFill>
                  <a:srgbClr val="1E4B9B"/>
                </a:solidFill>
              </a:rPr>
              <a:t>5,   </a:t>
            </a:r>
            <a:r>
              <a:rPr lang="en-US" sz="1600" b="1" i="1" dirty="0" smtClean="0">
                <a:solidFill>
                  <a:srgbClr val="1E4B9B"/>
                </a:solidFill>
              </a:rPr>
              <a:t>b</a:t>
            </a:r>
            <a:r>
              <a:rPr lang="en-US" sz="1600" b="1" dirty="0" smtClean="0">
                <a:solidFill>
                  <a:srgbClr val="1E4B9B"/>
                </a:solidFill>
              </a:rPr>
              <a:t> = 1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 smtClean="0">
                <a:solidFill>
                  <a:srgbClr val="1E4B9B"/>
                </a:solidFill>
              </a:rPr>
              <a:t>D</a:t>
            </a:r>
            <a:r>
              <a:rPr lang="en-US" sz="1600" b="1" baseline="-25000" dirty="0" smtClean="0">
                <a:solidFill>
                  <a:srgbClr val="1E4B9B"/>
                </a:solidFill>
              </a:rPr>
              <a:t>o</a:t>
            </a:r>
            <a:r>
              <a:rPr lang="en-US" sz="1600" b="1" dirty="0" smtClean="0">
                <a:solidFill>
                  <a:srgbClr val="1E4B9B"/>
                </a:solidFill>
              </a:rPr>
              <a:t> = 300 </a:t>
            </a:r>
            <a:r>
              <a:rPr lang="en-US" sz="1600" b="1" dirty="0" err="1" smtClean="0">
                <a:solidFill>
                  <a:srgbClr val="1E4B9B"/>
                </a:solidFill>
              </a:rPr>
              <a:t>μm</a:t>
            </a:r>
            <a:endParaRPr lang="en-US" sz="1600" b="1" dirty="0">
              <a:solidFill>
                <a:srgbClr val="1E4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089" y="6584815"/>
            <a:ext cx="8391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bg1"/>
                </a:solidFill>
                <a:latin typeface="Arial" charset="0"/>
              </a:rPr>
              <a:t>Didymos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 Observer Workshop, Prague	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	Plume detectability		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19-21 </a:t>
            </a:r>
            <a:r>
              <a:rPr lang="en-GB" sz="1400" dirty="0">
                <a:solidFill>
                  <a:schemeClr val="bg1"/>
                </a:solidFill>
                <a:latin typeface="Arial" charset="0"/>
              </a:rPr>
              <a:t>June </a:t>
            </a:r>
            <a:r>
              <a:rPr lang="en-GB" sz="1400" dirty="0" smtClean="0">
                <a:solidFill>
                  <a:schemeClr val="bg1"/>
                </a:solidFill>
                <a:latin typeface="Arial" charset="0"/>
              </a:rPr>
              <a:t>2018</a:t>
            </a:r>
            <a:endParaRPr lang="en-GB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236" y="293043"/>
            <a:ext cx="6687665" cy="581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1E4B9B"/>
                </a:solidFill>
              </a:rPr>
              <a:t>Grain temperature</a:t>
            </a:r>
            <a:endParaRPr lang="en-US" sz="4000" b="1" dirty="0">
              <a:solidFill>
                <a:srgbClr val="1E4B9B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24089" y="1153934"/>
            <a:ext cx="8136115" cy="145434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Assume particles are isothermal, isotropic grey-body emitters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Assume thermal inertia = 150 </a:t>
            </a:r>
            <a:r>
              <a:rPr lang="en-GB" altLang="en-US" sz="2000" dirty="0"/>
              <a:t>J m</a:t>
            </a:r>
            <a:r>
              <a:rPr lang="en-GB" altLang="en-US" sz="2000" baseline="30000" dirty="0"/>
              <a:t>-2 </a:t>
            </a:r>
            <a:r>
              <a:rPr lang="en-GB" altLang="en-US" sz="2000" dirty="0"/>
              <a:t>K</a:t>
            </a:r>
            <a:r>
              <a:rPr lang="en-GB" altLang="en-US" sz="2000" baseline="30000" dirty="0"/>
              <a:t>-1 </a:t>
            </a:r>
            <a:r>
              <a:rPr lang="en-GB" altLang="en-US" sz="2000" dirty="0" smtClean="0"/>
              <a:t>s</a:t>
            </a:r>
            <a:r>
              <a:rPr lang="en-GB" altLang="en-US" sz="2000" baseline="30000" dirty="0" smtClean="0"/>
              <a:t>-1/2</a:t>
            </a:r>
            <a:r>
              <a:rPr lang="en-US" sz="2000" dirty="0" smtClean="0"/>
              <a:t>  (mean of NEA binaries)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Assume thermal inertia of </a:t>
            </a:r>
            <a:r>
              <a:rPr lang="en-US" sz="2000" dirty="0" err="1" smtClean="0"/>
              <a:t>Didymoon</a:t>
            </a:r>
            <a:r>
              <a:rPr lang="en-US" sz="2000" dirty="0" smtClean="0"/>
              <a:t> is the same.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24089" y="2805985"/>
            <a:ext cx="8667512" cy="10998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Diurnal and seasonal thermal skin depth for </a:t>
            </a:r>
            <a:r>
              <a:rPr lang="en-US" sz="2000" dirty="0" err="1" smtClean="0"/>
              <a:t>Didymoon</a:t>
            </a:r>
            <a:r>
              <a:rPr lang="en-US" sz="2000" dirty="0" smtClean="0"/>
              <a:t> = 0.4 and 17 cm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Most of crater volume is initially at orbital mean temperature ~ 250 K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24089" y="4103495"/>
            <a:ext cx="8136115" cy="17927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Blackbody equilibrium temperature at encounter = 275 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Heating time </a:t>
            </a:r>
            <a:r>
              <a:rPr lang="en-US" sz="2000" i="1" dirty="0" smtClean="0"/>
              <a:t>t</a:t>
            </a:r>
            <a:r>
              <a:rPr lang="en-US" sz="2000" dirty="0" smtClean="0"/>
              <a:t>(250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275 K) ~ 6100 (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/</a:t>
            </a:r>
            <a:r>
              <a:rPr lang="en-US" sz="2000" dirty="0" err="1" smtClean="0"/>
              <a:t>metres</a:t>
            </a:r>
            <a:r>
              <a:rPr lang="en-US" sz="2000" dirty="0" smtClean="0"/>
              <a:t>) seconds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For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100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m, </a:t>
            </a:r>
            <a:r>
              <a:rPr lang="en-US" sz="2000" i="1" dirty="0" smtClean="0"/>
              <a:t>t</a:t>
            </a:r>
            <a:r>
              <a:rPr lang="en-US" sz="2000" dirty="0" smtClean="0"/>
              <a:t> = 37 s         For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10 cm</a:t>
            </a:r>
            <a:r>
              <a:rPr lang="en-US" sz="2000" i="1" dirty="0" smtClean="0"/>
              <a:t> t </a:t>
            </a:r>
            <a:r>
              <a:rPr lang="en-US" sz="2000" dirty="0" smtClean="0"/>
              <a:t>~ 10 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Signal dominated by small particles, so assume at equilibrium </a:t>
            </a:r>
            <a:r>
              <a:rPr lang="en-US" sz="2000" i="1" dirty="0" smtClean="0"/>
              <a:t>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NB as observed for comets. </a:t>
            </a:r>
            <a:br>
              <a:rPr lang="en-US" sz="2000" dirty="0" smtClean="0"/>
            </a:br>
            <a:r>
              <a:rPr lang="en-US" sz="2000" dirty="0" smtClean="0"/>
              <a:t>        dust particles with </a:t>
            </a:r>
            <a:r>
              <a:rPr lang="en-US" sz="2000" i="1" dirty="0" smtClean="0"/>
              <a:t>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</a:t>
            </a:r>
            <a:r>
              <a:rPr lang="en-US" sz="2000" b="1" dirty="0" smtClean="0"/>
              <a:t>≲</a:t>
            </a:r>
            <a:r>
              <a:rPr lang="en-US" sz="2000" dirty="0" smtClean="0"/>
              <a:t> 10 </a:t>
            </a:r>
            <a:r>
              <a:rPr lang="en-US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2000" dirty="0" smtClean="0"/>
              <a:t>m are superheated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6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</p:bldLst>
  </p:timing>
</p:sld>
</file>

<file path=ppt/theme/theme1.xml><?xml version="1.0" encoding="utf-8"?>
<a:theme xmlns:a="http://schemas.openxmlformats.org/drawingml/2006/main" name="TITLE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140_OU_2017_PPT_Template (OU Blue)_v3.pptx" id="{EFDF0F10-6A24-485C-8C51-52860241500F}" vid="{49810D34-21FE-4E14-BF06-6583E2402B94}"/>
    </a:ext>
  </a:extLst>
</a:theme>
</file>

<file path=ppt/theme/theme2.xml><?xml version="1.0" encoding="utf-8"?>
<a:theme xmlns:a="http://schemas.openxmlformats.org/drawingml/2006/main" name="CONTENT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5007D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140_OU_2017_PPT_Template (OU Blue)_v3.pptx" id="{EFDF0F10-6A24-485C-8C51-52860241500F}" vid="{6D161B33-75E2-4380-B836-90EFB037CB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 PowerPoint Blue</Template>
  <TotalTime>53661</TotalTime>
  <Words>903</Words>
  <Application>Microsoft Macintosh PowerPoint</Application>
  <PresentationFormat>On-screen Show (4:3)</PresentationFormat>
  <Paragraphs>242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Symbol</vt:lpstr>
      <vt:lpstr>Wingdings</vt:lpstr>
      <vt:lpstr>Arial</vt:lpstr>
      <vt:lpstr>TITLES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Simon.Green</dc:creator>
  <cp:lastModifiedBy>Simon.Green</cp:lastModifiedBy>
  <cp:revision>428</cp:revision>
  <dcterms:created xsi:type="dcterms:W3CDTF">2017-12-04T17:45:38Z</dcterms:created>
  <dcterms:modified xsi:type="dcterms:W3CDTF">2018-06-20T14:51:30Z</dcterms:modified>
</cp:coreProperties>
</file>