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70" r:id="rId3"/>
    <p:sldId id="272" r:id="rId4"/>
    <p:sldId id="276" r:id="rId5"/>
    <p:sldId id="299" r:id="rId6"/>
    <p:sldId id="300" r:id="rId7"/>
    <p:sldId id="301" r:id="rId8"/>
    <p:sldId id="268" r:id="rId9"/>
    <p:sldId id="285" r:id="rId10"/>
    <p:sldId id="286" r:id="rId11"/>
    <p:sldId id="288" r:id="rId12"/>
    <p:sldId id="289" r:id="rId13"/>
    <p:sldId id="306" r:id="rId14"/>
    <p:sldId id="290" r:id="rId15"/>
    <p:sldId id="302" r:id="rId16"/>
    <p:sldId id="280" r:id="rId17"/>
    <p:sldId id="292" r:id="rId18"/>
    <p:sldId id="295" r:id="rId19"/>
    <p:sldId id="294" r:id="rId20"/>
    <p:sldId id="312" r:id="rId21"/>
    <p:sldId id="296" r:id="rId22"/>
    <p:sldId id="307" r:id="rId23"/>
    <p:sldId id="309" r:id="rId24"/>
    <p:sldId id="308" r:id="rId25"/>
    <p:sldId id="310" r:id="rId26"/>
    <p:sldId id="311" r:id="rId27"/>
    <p:sldId id="260" r:id="rId28"/>
    <p:sldId id="261" r:id="rId29"/>
    <p:sldId id="262" r:id="rId30"/>
    <p:sldId id="263" r:id="rId31"/>
    <p:sldId id="264" r:id="rId32"/>
    <p:sldId id="265" r:id="rId33"/>
    <p:sldId id="303" r:id="rId34"/>
    <p:sldId id="297" r:id="rId35"/>
    <p:sldId id="275" r:id="rId36"/>
    <p:sldId id="269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7F6F9-42CF-424C-B2FA-E5BD97351555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E08A-C5F8-4C49-8E3F-2249B59E4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778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&gt; 700 observation nights listed so</a:t>
            </a:r>
            <a:r>
              <a:rPr lang="en-GB" baseline="0" dirty="0" smtClean="0"/>
              <a:t> far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5EB07-C2F8-2C48-8B7E-66B2468E54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9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5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09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0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7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8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7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0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0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3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22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FB0A-55B0-EF40-9690-B2FB4805EE70}" type="datetimeFigureOut">
              <a:rPr lang="en-US" smtClean="0"/>
              <a:t>21/06/2018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DBD7A-116F-AC4F-9BB9-F2FB0FFC29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01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osetta.jpl.nasa.gov/rosetta-ground-based-campaig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for 2022: lessons learned from the Rosetta 67P observing campaign 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Colin Snodgrass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396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0708"/>
          </a:xfrm>
        </p:spPr>
        <p:txBody>
          <a:bodyPr>
            <a:noAutofit/>
          </a:bodyPr>
          <a:lstStyle/>
          <a:p>
            <a:r>
              <a:rPr lang="en-GB" sz="2400" dirty="0" smtClean="0"/>
              <a:t>We met in London (UCL) on </a:t>
            </a:r>
            <a:r>
              <a:rPr lang="en-GB" sz="2400" dirty="0"/>
              <a:t>17+18 April </a:t>
            </a:r>
            <a:r>
              <a:rPr lang="en-GB" sz="2400" dirty="0" smtClean="0"/>
              <a:t>2012, funded by </a:t>
            </a:r>
            <a:r>
              <a:rPr lang="en-GB" sz="2400" dirty="0" err="1" smtClean="0"/>
              <a:t>Europlanet</a:t>
            </a:r>
            <a:r>
              <a:rPr lang="en-GB" sz="2400" dirty="0" smtClean="0"/>
              <a:t> NA1</a:t>
            </a:r>
          </a:p>
          <a:p>
            <a:r>
              <a:rPr lang="en-GB" sz="2400" dirty="0" smtClean="0"/>
              <a:t>37 Attendees, talks on a range of facilities and science topics.</a:t>
            </a:r>
          </a:p>
          <a:p>
            <a:r>
              <a:rPr lang="en-GB" sz="2400" dirty="0" smtClean="0"/>
              <a:t>3 panel discussions on what can be achieved</a:t>
            </a:r>
          </a:p>
          <a:p>
            <a:pPr lvl="1"/>
            <a:r>
              <a:rPr lang="en-US" sz="2000" dirty="0" smtClean="0"/>
              <a:t>A</a:t>
            </a:r>
            <a:r>
              <a:rPr lang="en-GB" sz="2000" dirty="0" smtClean="0"/>
              <a:t>t ESO</a:t>
            </a:r>
          </a:p>
          <a:p>
            <a:pPr lvl="1"/>
            <a:r>
              <a:rPr lang="en-US" sz="2000" dirty="0" smtClean="0"/>
              <a:t>U</a:t>
            </a:r>
            <a:r>
              <a:rPr lang="en-GB" sz="2000" dirty="0" smtClean="0"/>
              <a:t>sing Northern facilities</a:t>
            </a:r>
          </a:p>
          <a:p>
            <a:pPr lvl="1"/>
            <a:r>
              <a:rPr lang="en-US" sz="2000" dirty="0" smtClean="0"/>
              <a:t>B</a:t>
            </a:r>
            <a:r>
              <a:rPr lang="en-GB" sz="2000" dirty="0" smtClean="0"/>
              <a:t>y amateurs</a:t>
            </a:r>
          </a:p>
          <a:p>
            <a:r>
              <a:rPr lang="en-GB" sz="2400" dirty="0" smtClean="0"/>
              <a:t>Included significant outreach and amateur astronomer contributions</a:t>
            </a:r>
          </a:p>
          <a:p>
            <a:r>
              <a:rPr lang="en-GB" sz="2400" dirty="0" smtClean="0"/>
              <a:t>Goal was to come up with a coordinated campaign, or roadmap towards one.</a:t>
            </a:r>
          </a:p>
        </p:txBody>
      </p:sp>
    </p:spTree>
    <p:extLst>
      <p:ext uri="{BB962C8B-B14F-4D97-AF65-F5344CB8AC3E}">
        <p14:creationId xmlns:p14="http://schemas.microsoft.com/office/powerpoint/2010/main" val="986152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meeting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8549"/>
          </a:xfrm>
        </p:spPr>
        <p:txBody>
          <a:bodyPr>
            <a:noAutofit/>
          </a:bodyPr>
          <a:lstStyle/>
          <a:p>
            <a:r>
              <a:rPr lang="en-GB" sz="2800" dirty="0" smtClean="0"/>
              <a:t>Met at ESO HQ in </a:t>
            </a:r>
            <a:r>
              <a:rPr lang="en-GB" sz="2800" dirty="0" err="1" smtClean="0"/>
              <a:t>Garching</a:t>
            </a:r>
            <a:r>
              <a:rPr lang="en-GB" sz="2800" dirty="0" smtClean="0"/>
              <a:t>, 9+10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July 2013</a:t>
            </a:r>
          </a:p>
          <a:p>
            <a:r>
              <a:rPr lang="en-US" sz="2800" dirty="0" smtClean="0"/>
              <a:t>M</a:t>
            </a:r>
            <a:r>
              <a:rPr lang="en-GB" sz="2800" dirty="0" smtClean="0"/>
              <a:t>ore detailed discussion on what was expected from the comet, what we would like to do, what facilities are available (ESO + elsewhere)</a:t>
            </a:r>
          </a:p>
          <a:p>
            <a:pPr lvl="1"/>
            <a:r>
              <a:rPr lang="en-GB" sz="2400" dirty="0" smtClean="0"/>
              <a:t>Presentations from Rosetta instrument teams (OSIRIS, VIRTIS, MIRO) on required ground-based support</a:t>
            </a:r>
          </a:p>
          <a:p>
            <a:pPr lvl="1"/>
            <a:r>
              <a:rPr lang="en-GB" sz="2400" dirty="0" smtClean="0"/>
              <a:t>Discussion on what “ground driven” science we would do</a:t>
            </a:r>
          </a:p>
          <a:p>
            <a:pPr lvl="1"/>
            <a:r>
              <a:rPr lang="en-GB" sz="2400" dirty="0" smtClean="0"/>
              <a:t>Created a “wish list” of observations, assigned people/facilities where possible</a:t>
            </a:r>
          </a:p>
          <a:p>
            <a:r>
              <a:rPr lang="en-GB" sz="2800" dirty="0" smtClean="0"/>
              <a:t>Agreed to set up mailing list &amp; website</a:t>
            </a:r>
          </a:p>
        </p:txBody>
      </p:sp>
    </p:spTree>
    <p:extLst>
      <p:ext uri="{BB962C8B-B14F-4D97-AF65-F5344CB8AC3E}">
        <p14:creationId xmlns:p14="http://schemas.microsoft.com/office/powerpoint/2010/main" val="159984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meetings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at DPS. </a:t>
            </a:r>
          </a:p>
          <a:p>
            <a:pPr lvl="1"/>
            <a:r>
              <a:rPr lang="en-GB" dirty="0" smtClean="0"/>
              <a:t>Shorter meeting (2 hours instead of 2 days)</a:t>
            </a:r>
          </a:p>
          <a:p>
            <a:pPr lvl="1"/>
            <a:r>
              <a:rPr lang="en-GB" dirty="0" smtClean="0"/>
              <a:t>Presentation from Karen </a:t>
            </a:r>
            <a:r>
              <a:rPr lang="en-GB" dirty="0" err="1" smtClean="0"/>
              <a:t>Meech</a:t>
            </a:r>
            <a:r>
              <a:rPr lang="en-GB" dirty="0" smtClean="0"/>
              <a:t> on previous NASA mission support campaigns (DI/EPOXI)</a:t>
            </a:r>
          </a:p>
          <a:p>
            <a:pPr lvl="1"/>
            <a:r>
              <a:rPr lang="en-GB" dirty="0" smtClean="0"/>
              <a:t>Significant discussion on amateur contribution to campaign (lessons from DI/EPOXI/ISON)</a:t>
            </a:r>
          </a:p>
          <a:p>
            <a:r>
              <a:rPr lang="en-GB" dirty="0" smtClean="0"/>
              <a:t>Meetings during campaign </a:t>
            </a:r>
          </a:p>
          <a:p>
            <a:pPr lvl="1"/>
            <a:r>
              <a:rPr lang="en-GB" dirty="0" smtClean="0"/>
              <a:t>at Rosetta SWT meetings (splinter sessions), </a:t>
            </a:r>
          </a:p>
          <a:p>
            <a:pPr lvl="1"/>
            <a:r>
              <a:rPr lang="en-GB" dirty="0" err="1" smtClean="0"/>
              <a:t>Approx</a:t>
            </a:r>
            <a:r>
              <a:rPr lang="en-GB" dirty="0" smtClean="0"/>
              <a:t> every 6 months, varied in size/length</a:t>
            </a:r>
          </a:p>
          <a:p>
            <a:r>
              <a:rPr lang="en-GB" dirty="0" smtClean="0"/>
              <a:t>Dedicated observer meeting in </a:t>
            </a:r>
            <a:r>
              <a:rPr lang="en-GB" dirty="0" err="1" smtClean="0"/>
              <a:t>Seggau</a:t>
            </a:r>
            <a:r>
              <a:rPr lang="en-GB" dirty="0" smtClean="0"/>
              <a:t> in June 2016 (end of campaign) – </a:t>
            </a:r>
            <a:r>
              <a:rPr lang="en-GB" dirty="0" err="1" smtClean="0"/>
              <a:t>Europlanet</a:t>
            </a:r>
            <a:r>
              <a:rPr lang="en-GB" dirty="0" smtClean="0"/>
              <a:t> NA1 funded</a:t>
            </a:r>
          </a:p>
        </p:txBody>
      </p:sp>
    </p:spTree>
    <p:extLst>
      <p:ext uri="{BB962C8B-B14F-4D97-AF65-F5344CB8AC3E}">
        <p14:creationId xmlns:p14="http://schemas.microsoft.com/office/powerpoint/2010/main" val="44598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Coordination / communications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Single coordinator responsible for most </a:t>
            </a:r>
            <a:r>
              <a:rPr lang="en-GB" dirty="0" err="1" smtClean="0"/>
              <a:t>comms</a:t>
            </a:r>
            <a:endParaRPr lang="en-GB" dirty="0" smtClean="0"/>
          </a:p>
          <a:p>
            <a:pPr lvl="1"/>
            <a:r>
              <a:rPr lang="en-GB" dirty="0" smtClean="0"/>
              <a:t>Role assigned by ESA project</a:t>
            </a:r>
          </a:p>
          <a:p>
            <a:pPr lvl="1"/>
            <a:r>
              <a:rPr lang="en-GB" dirty="0" smtClean="0"/>
              <a:t>Support from ESA project scientist where necessary</a:t>
            </a:r>
          </a:p>
          <a:p>
            <a:r>
              <a:rPr lang="en-GB" dirty="0" smtClean="0"/>
              <a:t>Many individual PIs on proposals, but effort to coordinate these</a:t>
            </a:r>
          </a:p>
          <a:p>
            <a:r>
              <a:rPr lang="en-GB" dirty="0" smtClean="0"/>
              <a:t>Communication primarily through mailing list</a:t>
            </a:r>
          </a:p>
          <a:p>
            <a:r>
              <a:rPr lang="en-GB" dirty="0" smtClean="0"/>
              <a:t>Reasonably frequent </a:t>
            </a:r>
            <a:r>
              <a:rPr lang="en-GB" dirty="0" err="1" smtClean="0"/>
              <a:t>telecons</a:t>
            </a:r>
            <a:r>
              <a:rPr lang="en-GB" dirty="0" smtClean="0"/>
              <a:t>, especially before proposal deadlines etc.</a:t>
            </a:r>
          </a:p>
          <a:p>
            <a:r>
              <a:rPr lang="en-GB" dirty="0" smtClean="0"/>
              <a:t>+ a few face-to-face meetings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03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Mailing list / 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Google site and Google groups solution, as free and very simple to use </a:t>
            </a:r>
            <a:r>
              <a:rPr lang="en-US" dirty="0" smtClean="0"/>
              <a:t>–</a:t>
            </a:r>
            <a:r>
              <a:rPr lang="en-GB" dirty="0" smtClean="0"/>
              <a:t> </a:t>
            </a:r>
            <a:r>
              <a:rPr lang="en-GB" dirty="0" err="1" smtClean="0"/>
              <a:t>www.rosetta-campaign.net</a:t>
            </a:r>
            <a:endParaRPr lang="en-GB" dirty="0" smtClean="0"/>
          </a:p>
          <a:p>
            <a:r>
              <a:rPr lang="en-GB" dirty="0" smtClean="0"/>
              <a:t>Mailing list membership also gives access to ‘team only’ parts of website</a:t>
            </a:r>
          </a:p>
          <a:p>
            <a:r>
              <a:rPr lang="en-US" dirty="0" smtClean="0"/>
              <a:t>M</a:t>
            </a:r>
            <a:r>
              <a:rPr lang="en-GB" dirty="0" smtClean="0"/>
              <a:t>ailing list for communication between pro (and some advanced amateur) observers</a:t>
            </a:r>
          </a:p>
          <a:p>
            <a:r>
              <a:rPr lang="en-US" dirty="0" smtClean="0"/>
              <a:t>Can only post to list as member</a:t>
            </a:r>
          </a:p>
          <a:p>
            <a:pPr lvl="1"/>
            <a:r>
              <a:rPr lang="en-US" dirty="0" smtClean="0"/>
              <a:t>Mostly used for broadcast from coordinator</a:t>
            </a:r>
          </a:p>
          <a:p>
            <a:r>
              <a:rPr lang="en-US" dirty="0" smtClean="0"/>
              <a:t>Anyone can apply, membership moderated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37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Attempted to collect useful information in one place</a:t>
            </a:r>
          </a:p>
          <a:p>
            <a:pPr lvl="1"/>
            <a:r>
              <a:rPr lang="en-GB" dirty="0" smtClean="0"/>
              <a:t>Quick look ephemeris</a:t>
            </a:r>
          </a:p>
          <a:p>
            <a:pPr lvl="1"/>
            <a:r>
              <a:rPr lang="en-GB" dirty="0" smtClean="0"/>
              <a:t>Visibility plots, finder charts</a:t>
            </a:r>
          </a:p>
          <a:p>
            <a:pPr lvl="1"/>
            <a:r>
              <a:rPr lang="en-GB" dirty="0" smtClean="0"/>
              <a:t>Observing plans</a:t>
            </a:r>
          </a:p>
          <a:p>
            <a:pPr lvl="1"/>
            <a:r>
              <a:rPr lang="en-GB" dirty="0" smtClean="0"/>
              <a:t>Observation log</a:t>
            </a:r>
          </a:p>
          <a:p>
            <a:r>
              <a:rPr lang="en-GB" dirty="0" smtClean="0"/>
              <a:t>Simple forms to add information</a:t>
            </a:r>
          </a:p>
          <a:p>
            <a:r>
              <a:rPr lang="en-GB" dirty="0" smtClean="0"/>
              <a:t>Tables &amp; calendars to display it</a:t>
            </a:r>
          </a:p>
          <a:p>
            <a:r>
              <a:rPr lang="en-GB" dirty="0" smtClean="0"/>
              <a:t>Google site &amp; </a:t>
            </a:r>
            <a:r>
              <a:rPr lang="en-GB" dirty="0" err="1" smtClean="0"/>
              <a:t>google</a:t>
            </a:r>
            <a:r>
              <a:rPr lang="en-GB" dirty="0" smtClean="0"/>
              <a:t> mailing list for simple interaction (single log in)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779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83" t="12805" r="12640" b="3129"/>
          <a:stretch/>
        </p:blipFill>
        <p:spPr>
          <a:xfrm>
            <a:off x="0" y="217714"/>
            <a:ext cx="9144000" cy="638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3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5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9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693" t="13084" r="12031"/>
          <a:stretch/>
        </p:blipFill>
        <p:spPr>
          <a:xfrm>
            <a:off x="814115" y="718350"/>
            <a:ext cx="7794266" cy="6044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5214" y="307864"/>
            <a:ext cx="488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www.rosetta-campaign.net</a:t>
            </a:r>
            <a:r>
              <a:rPr lang="en-GB" dirty="0" smtClean="0"/>
              <a:t>/planned-observations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2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16" t="13829" r="13574"/>
          <a:stretch/>
        </p:blipFill>
        <p:spPr>
          <a:xfrm>
            <a:off x="744092" y="710281"/>
            <a:ext cx="7659023" cy="61477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5214" y="307864"/>
            <a:ext cx="488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www.rosetta-campaign.net</a:t>
            </a:r>
            <a:r>
              <a:rPr lang="en-GB" dirty="0" smtClean="0"/>
              <a:t>/planned-observations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29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Ground based support to Rosetta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Rosetta operates within a tiny region of the inner coma</a:t>
            </a:r>
          </a:p>
          <a:p>
            <a:r>
              <a:rPr lang="en-GB" dirty="0" smtClean="0"/>
              <a:t>Nearly every other comet we will ever study will be from the ground</a:t>
            </a:r>
          </a:p>
          <a:p>
            <a:r>
              <a:rPr lang="en-GB" dirty="0" smtClean="0"/>
              <a:t>The way to match the resolution of Rosetta results with other comets is by linking them to ground observations</a:t>
            </a:r>
            <a:endParaRPr lang="en-GB" dirty="0"/>
          </a:p>
        </p:txBody>
      </p:sp>
      <p:pic>
        <p:nvPicPr>
          <p:cNvPr id="6" name="Content Placeholder 5" descr="2003-04-30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  <p:cxnSp>
        <p:nvCxnSpPr>
          <p:cNvPr id="8" name="Straight Arrow Connector 7"/>
          <p:cNvCxnSpPr/>
          <p:nvPr/>
        </p:nvCxnSpPr>
        <p:spPr>
          <a:xfrm>
            <a:off x="4648200" y="5449455"/>
            <a:ext cx="4038600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30455" y="5449455"/>
            <a:ext cx="129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820,000 km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3856182"/>
            <a:ext cx="3600" cy="3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4750879" y="3859782"/>
            <a:ext cx="2255370" cy="1682097"/>
            <a:chOff x="2774779" y="4017470"/>
            <a:chExt cx="2255370" cy="1682097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4155266" y="4017470"/>
              <a:ext cx="331316" cy="55222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594856" y="4542088"/>
              <a:ext cx="11208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solidFill>
                    <a:srgbClr val="FF0000"/>
                  </a:solidFill>
                </a:rPr>
                <a:t>You are here</a:t>
              </a:r>
              <a:endParaRPr lang="en-GB" sz="1400" dirty="0">
                <a:solidFill>
                  <a:srgbClr val="FF0000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4779" y="4620043"/>
              <a:ext cx="2255370" cy="1079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405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975" t="12091" r="12730"/>
          <a:stretch/>
        </p:blipFill>
        <p:spPr>
          <a:xfrm>
            <a:off x="0" y="-54872"/>
            <a:ext cx="9215898" cy="69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4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http://</a:t>
            </a:r>
            <a:r>
              <a:rPr lang="en-GB" dirty="0" err="1" smtClean="0"/>
              <a:t>www.rosetta-campaign.net</a:t>
            </a:r>
            <a:r>
              <a:rPr lang="en-GB" dirty="0" smtClean="0"/>
              <a:t>/observations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872" r="-208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45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Log of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Systems set up on website for scriptable logging</a:t>
            </a:r>
          </a:p>
          <a:p>
            <a:pPr lvl="1"/>
            <a:r>
              <a:rPr lang="en-GB" dirty="0" smtClean="0"/>
              <a:t>Probably a bit late getting these running</a:t>
            </a:r>
          </a:p>
          <a:p>
            <a:pPr lvl="1"/>
            <a:r>
              <a:rPr lang="en-GB" dirty="0" smtClean="0"/>
              <a:t>Most people reported observations in a batch at the end, following some prompting</a:t>
            </a:r>
          </a:p>
          <a:p>
            <a:r>
              <a:rPr lang="en-GB" dirty="0" smtClean="0"/>
              <a:t>Would more real-time info have been useful?</a:t>
            </a:r>
          </a:p>
          <a:p>
            <a:r>
              <a:rPr lang="en-GB" dirty="0" smtClean="0"/>
              <a:t>In general people didn’t need that much info from each other</a:t>
            </a:r>
          </a:p>
          <a:p>
            <a:pPr lvl="1"/>
            <a:r>
              <a:rPr lang="en-GB" dirty="0" smtClean="0"/>
              <a:t>Latest brightness estimates useful, distributed from coordinator on request</a:t>
            </a:r>
          </a:p>
          <a:p>
            <a:r>
              <a:rPr lang="en-GB" dirty="0" smtClean="0"/>
              <a:t>Log more valuable later, in data analysis stage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943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telescope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Mixed approach:</a:t>
            </a:r>
          </a:p>
          <a:p>
            <a:pPr lvl="1"/>
            <a:r>
              <a:rPr lang="en-GB" dirty="0" smtClean="0"/>
              <a:t>Direct agreement with some observatories</a:t>
            </a:r>
          </a:p>
          <a:p>
            <a:pPr lvl="1"/>
            <a:r>
              <a:rPr lang="en-GB" dirty="0" smtClean="0"/>
              <a:t>Coordinated large proposals</a:t>
            </a:r>
          </a:p>
          <a:p>
            <a:pPr lvl="1"/>
            <a:r>
              <a:rPr lang="en-GB" dirty="0" smtClean="0"/>
              <a:t>Individual proposals from PIs interested in certain observations</a:t>
            </a:r>
          </a:p>
          <a:p>
            <a:r>
              <a:rPr lang="en-GB" dirty="0" smtClean="0"/>
              <a:t>ESO time through proposals, supported by ESO-ESA deal </a:t>
            </a:r>
          </a:p>
          <a:p>
            <a:pPr lvl="1"/>
            <a:r>
              <a:rPr lang="en-GB" dirty="0" smtClean="0"/>
              <a:t>opaque workings, but we got time</a:t>
            </a:r>
          </a:p>
          <a:p>
            <a:r>
              <a:rPr lang="en-GB" dirty="0" smtClean="0"/>
              <a:t>La Palma / Tenerife time through ITP </a:t>
            </a:r>
          </a:p>
          <a:p>
            <a:pPr lvl="1"/>
            <a:r>
              <a:rPr lang="en-GB" dirty="0" smtClean="0"/>
              <a:t>most telescopes (WHT, INT, TNG, GTC, LT, Stella) in one proposal</a:t>
            </a:r>
          </a:p>
          <a:p>
            <a:r>
              <a:rPr lang="en-GB" dirty="0" smtClean="0"/>
              <a:t>IRTF involved in discussions from start, specific line in </a:t>
            </a:r>
            <a:r>
              <a:rPr lang="en-GB" dirty="0" err="1" smtClean="0"/>
              <a:t>CfP</a:t>
            </a:r>
            <a:endParaRPr lang="en-GB" dirty="0" smtClean="0"/>
          </a:p>
          <a:p>
            <a:r>
              <a:rPr lang="en-GB" dirty="0" smtClean="0"/>
              <a:t>In general, TACs gave us time anyway</a:t>
            </a:r>
          </a:p>
          <a:p>
            <a:pPr lvl="1"/>
            <a:r>
              <a:rPr lang="en-GB" dirty="0" smtClean="0"/>
              <a:t>Recognised unique opportunity, investment in 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201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Archiving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Agreement that it is important to archive campaign data</a:t>
            </a:r>
          </a:p>
          <a:p>
            <a:r>
              <a:rPr lang="en-GB" dirty="0" smtClean="0"/>
              <a:t>Plan is to have it all archived with Rosetta data at ESA</a:t>
            </a:r>
          </a:p>
          <a:p>
            <a:r>
              <a:rPr lang="en-GB" dirty="0" smtClean="0"/>
              <a:t>ESA funding for PDRA to support this</a:t>
            </a:r>
          </a:p>
          <a:p>
            <a:pPr lvl="1"/>
            <a:r>
              <a:rPr lang="en-GB" dirty="0" smtClean="0"/>
              <a:t>It is progressing, but an annoying chore for people</a:t>
            </a:r>
          </a:p>
          <a:p>
            <a:r>
              <a:rPr lang="en-GB" dirty="0" smtClean="0"/>
              <a:t>Better to have planned this earlier, collected data as we went?</a:t>
            </a:r>
          </a:p>
          <a:p>
            <a:pPr lvl="1"/>
            <a:r>
              <a:rPr lang="en-GB" dirty="0" smtClean="0"/>
              <a:t>Or, people prefer to publish first, then send data?</a:t>
            </a:r>
          </a:p>
          <a:p>
            <a:r>
              <a:rPr lang="en-GB" dirty="0" smtClean="0"/>
              <a:t>Difficult, due to very varied data types and facilities</a:t>
            </a:r>
          </a:p>
          <a:p>
            <a:pPr lvl="1"/>
            <a:r>
              <a:rPr lang="en-GB" dirty="0" smtClean="0"/>
              <a:t>No consistency in FITS headers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995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Getting time not difficult with unique mission</a:t>
            </a:r>
          </a:p>
          <a:p>
            <a:r>
              <a:rPr lang="en-GB" dirty="0" smtClean="0"/>
              <a:t>Early planning for coordination valuable</a:t>
            </a:r>
          </a:p>
          <a:p>
            <a:pPr lvl="1"/>
            <a:r>
              <a:rPr lang="en-GB" dirty="0" smtClean="0"/>
              <a:t>Need to be aware of different telescope deadlines</a:t>
            </a:r>
          </a:p>
          <a:p>
            <a:r>
              <a:rPr lang="en-GB" dirty="0" smtClean="0"/>
              <a:t>Planning for data analysis and archiving could have been better</a:t>
            </a:r>
          </a:p>
          <a:p>
            <a:r>
              <a:rPr lang="en-GB" dirty="0" smtClean="0"/>
              <a:t>Automation of data logging would be good</a:t>
            </a:r>
          </a:p>
          <a:p>
            <a:r>
              <a:rPr lang="en-GB" dirty="0" smtClean="0"/>
              <a:t>I find some elements of website useful</a:t>
            </a:r>
          </a:p>
          <a:p>
            <a:pPr lvl="1"/>
            <a:r>
              <a:rPr lang="en-GB" dirty="0" smtClean="0"/>
              <a:t>not sure how much others used it (feedback form??)</a:t>
            </a:r>
          </a:p>
          <a:p>
            <a:r>
              <a:rPr lang="en-GB" dirty="0" smtClean="0"/>
              <a:t>Mailing list useful, primarily used for broadcast</a:t>
            </a:r>
          </a:p>
          <a:p>
            <a:r>
              <a:rPr lang="en-GB" dirty="0" smtClean="0"/>
              <a:t>Coordinator will spent a lot of time on this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572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Amateur observations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01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Amateur contributions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Amateur observations coordinated by Padma </a:t>
            </a:r>
            <a:r>
              <a:rPr lang="en-GB" dirty="0" err="1" smtClean="0"/>
              <a:t>Yanamandra</a:t>
            </a:r>
            <a:r>
              <a:rPr lang="en-GB" dirty="0" smtClean="0"/>
              <a:t>-Fisher</a:t>
            </a:r>
          </a:p>
          <a:p>
            <a:pPr lvl="1"/>
            <a:r>
              <a:rPr lang="en-GB" dirty="0" smtClean="0"/>
              <a:t>Her time paid by NASA Rosetta project for this</a:t>
            </a:r>
          </a:p>
          <a:p>
            <a:r>
              <a:rPr lang="en-GB" dirty="0" smtClean="0"/>
              <a:t>Website at JPL: </a:t>
            </a:r>
            <a:r>
              <a:rPr lang="en-GB" dirty="0" smtClean="0">
                <a:hlinkClick r:id="rId2"/>
              </a:rPr>
              <a:t>http://rosetta.jpl.nasa.gov/rosetta-ground-based-campaign</a:t>
            </a:r>
            <a:endParaRPr lang="en-GB" dirty="0" smtClean="0"/>
          </a:p>
          <a:p>
            <a:r>
              <a:rPr lang="en-GB" dirty="0" smtClean="0"/>
              <a:t>FTP site set up at ESAC to collect data from amateurs</a:t>
            </a:r>
          </a:p>
          <a:p>
            <a:r>
              <a:rPr lang="en-GB" dirty="0" smtClean="0"/>
              <a:t>Most activity was through </a:t>
            </a:r>
            <a:r>
              <a:rPr lang="en-GB" dirty="0" err="1" smtClean="0"/>
              <a:t>facebook</a:t>
            </a:r>
            <a:r>
              <a:rPr lang="en-GB" dirty="0" smtClean="0"/>
              <a:t> group</a:t>
            </a:r>
          </a:p>
          <a:p>
            <a:r>
              <a:rPr lang="en-GB" dirty="0" smtClean="0"/>
              <a:t>In general, people keen to be involved, but mostly in discussing mission, sharing ‘pretty pictures’, rather than raw data collection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5572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- FTP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FTP site was popular idea as ‘sending data to ESA’</a:t>
            </a:r>
          </a:p>
          <a:p>
            <a:r>
              <a:rPr lang="en-GB" dirty="0" smtClean="0"/>
              <a:t>However, wasn’t used very much</a:t>
            </a:r>
          </a:p>
          <a:p>
            <a:pPr lvl="1"/>
            <a:r>
              <a:rPr lang="en-GB" dirty="0" smtClean="0"/>
              <a:t>Observers weren’t encouraged to use it enough</a:t>
            </a:r>
          </a:p>
          <a:p>
            <a:pPr lvl="1"/>
            <a:r>
              <a:rPr lang="en-GB" dirty="0" smtClean="0"/>
              <a:t>Needed clearer instructions</a:t>
            </a:r>
          </a:p>
          <a:p>
            <a:pPr lvl="1"/>
            <a:r>
              <a:rPr lang="en-GB" dirty="0" smtClean="0"/>
              <a:t>Confusion about necessary formats and naming conventions may have put people off</a:t>
            </a:r>
          </a:p>
          <a:p>
            <a:pPr lvl="1"/>
            <a:r>
              <a:rPr lang="en-GB" dirty="0" smtClean="0"/>
              <a:t>Padma instead collected data via personal </a:t>
            </a:r>
            <a:r>
              <a:rPr lang="en-GB" dirty="0" err="1" smtClean="0"/>
              <a:t>dropbox</a:t>
            </a:r>
            <a:r>
              <a:rPr lang="en-GB" dirty="0" smtClean="0"/>
              <a:t> space, not very automatic</a:t>
            </a:r>
          </a:p>
          <a:p>
            <a:pPr lvl="1"/>
            <a:r>
              <a:rPr lang="en-GB" dirty="0" smtClean="0"/>
              <a:t>Eventually JPL intern sorted out data, sent it to 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479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- interactions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Very active </a:t>
            </a:r>
            <a:r>
              <a:rPr lang="en-GB" dirty="0" err="1" smtClean="0"/>
              <a:t>facebook</a:t>
            </a:r>
            <a:r>
              <a:rPr lang="en-GB" dirty="0" smtClean="0"/>
              <a:t> group</a:t>
            </a:r>
          </a:p>
          <a:p>
            <a:pPr lvl="1"/>
            <a:r>
              <a:rPr lang="en-GB" dirty="0" smtClean="0"/>
              <a:t>Padma’s preferred tool, but took a lot of her time</a:t>
            </a:r>
          </a:p>
          <a:p>
            <a:pPr lvl="1"/>
            <a:r>
              <a:rPr lang="en-GB" dirty="0" smtClean="0"/>
              <a:t>Good community, very engaged with mission in general (sharing news stories, images)</a:t>
            </a:r>
          </a:p>
          <a:p>
            <a:pPr lvl="1"/>
            <a:r>
              <a:rPr lang="en-GB" dirty="0" smtClean="0"/>
              <a:t>A bit exclusive</a:t>
            </a:r>
          </a:p>
          <a:p>
            <a:pPr lvl="2"/>
            <a:r>
              <a:rPr lang="en-GB" dirty="0" smtClean="0"/>
              <a:t>Some people don’t use FB</a:t>
            </a:r>
          </a:p>
          <a:p>
            <a:pPr lvl="2"/>
            <a:r>
              <a:rPr lang="en-GB" dirty="0" smtClean="0"/>
              <a:t>Padma was vetting each application to join group to keep out spammers etc.</a:t>
            </a:r>
          </a:p>
          <a:p>
            <a:pPr lvl="2"/>
            <a:r>
              <a:rPr lang="en-GB" dirty="0" smtClean="0"/>
              <a:t>Didn’t really address key goal of getting people to take and share data on comet (although some nice images)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08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791"/>
            <a:ext cx="9164971" cy="4933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527" y="2881246"/>
            <a:ext cx="1628473" cy="1221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6415" y="5116400"/>
            <a:ext cx="2482089" cy="171248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034263" y="9103058"/>
            <a:ext cx="226600" cy="210486"/>
          </a:xfrm>
        </p:spPr>
        <p:txBody>
          <a:bodyPr/>
          <a:lstStyle/>
          <a:p>
            <a:fld id="{7F5CE407-6216-4202-80E4-A30DC2F709B2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628946"/>
            <a:ext cx="5854531" cy="1088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6129" y="37833"/>
            <a:ext cx="2022373" cy="12134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715"/>
            <a:ext cx="1823106" cy="13673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531" y="3470386"/>
            <a:ext cx="1328788" cy="1199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6496" y="401505"/>
            <a:ext cx="2317505" cy="1699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68501" y="1"/>
            <a:ext cx="2414284" cy="9012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169342"/>
            <a:ext cx="2190261" cy="14596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68566"/>
            <a:ext cx="1683366" cy="1100775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391690" y="1494045"/>
            <a:ext cx="524839" cy="1419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83366" y="3711050"/>
            <a:ext cx="792114" cy="314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190262" y="4291390"/>
            <a:ext cx="332221" cy="5664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632156" y="4197417"/>
            <a:ext cx="1754084" cy="1431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2585153" y="4479334"/>
            <a:ext cx="3791262" cy="1032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376711" y="2505921"/>
            <a:ext cx="1138817" cy="562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</p:cNvCxnSpPr>
          <p:nvPr/>
        </p:nvCxnSpPr>
        <p:spPr>
          <a:xfrm flipH="1">
            <a:off x="3979570" y="1251257"/>
            <a:ext cx="777746" cy="1348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979569" y="939801"/>
            <a:ext cx="2030234" cy="1675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1"/>
          </p:cNvCxnSpPr>
          <p:nvPr/>
        </p:nvCxnSpPr>
        <p:spPr>
          <a:xfrm flipH="1">
            <a:off x="4633102" y="1251257"/>
            <a:ext cx="2193394" cy="611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106" y="37834"/>
            <a:ext cx="1923022" cy="1298040"/>
          </a:xfrm>
          <a:prstGeom prst="rect">
            <a:avLst/>
          </a:prstGeom>
        </p:spPr>
      </p:pic>
      <p:cxnSp>
        <p:nvCxnSpPr>
          <p:cNvPr id="38" name="Straight Arrow Connector 37"/>
          <p:cNvCxnSpPr>
            <a:stCxn id="36" idx="2"/>
          </p:cNvCxnSpPr>
          <p:nvPr/>
        </p:nvCxnSpPr>
        <p:spPr>
          <a:xfrm flipH="1">
            <a:off x="1535425" y="1335874"/>
            <a:ext cx="1249193" cy="1076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294588" y="6387094"/>
            <a:ext cx="3415349" cy="341909"/>
          </a:xfrm>
          <a:prstGeom prst="rect">
            <a:avLst/>
          </a:prstGeom>
        </p:spPr>
        <p:txBody>
          <a:bodyPr wrap="none" lIns="64282" tIns="32141" rIns="64282" bIns="32141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http://</a:t>
            </a:r>
            <a:r>
              <a:rPr lang="en-GB" dirty="0" err="1">
                <a:solidFill>
                  <a:schemeClr val="bg1"/>
                </a:solidFill>
              </a:rPr>
              <a:t>www.rosetta-campaign.net</a:t>
            </a:r>
            <a:r>
              <a:rPr lang="en-GB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68122" y="1550539"/>
            <a:ext cx="4653276" cy="3896728"/>
          </a:xfrm>
          <a:prstGeom prst="rect">
            <a:avLst/>
          </a:prstGeom>
          <a:solidFill>
            <a:srgbClr val="FFFFFF"/>
          </a:solidFill>
        </p:spPr>
        <p:txBody>
          <a:bodyPr wrap="square" lIns="64282" tIns="32141" rIns="64282" bIns="32141" rtlCol="0">
            <a:spAutoFit/>
          </a:bodyPr>
          <a:lstStyle/>
          <a:p>
            <a:pPr marL="401765" indent="-401765">
              <a:buFont typeface="Arial"/>
              <a:buChar char="•"/>
            </a:pPr>
            <a:r>
              <a:rPr lang="en-GB" sz="2800" dirty="0"/>
              <a:t>2013-2016</a:t>
            </a:r>
          </a:p>
          <a:p>
            <a:pPr marL="401765" indent="-401765">
              <a:buFont typeface="Arial"/>
              <a:buChar char="•"/>
            </a:pPr>
            <a:r>
              <a:rPr lang="en-GB" sz="2800" dirty="0"/>
              <a:t>44 different telescopes</a:t>
            </a:r>
          </a:p>
          <a:p>
            <a:pPr marL="401765" indent="-401765">
              <a:buFont typeface="Arial"/>
              <a:buChar char="•"/>
            </a:pPr>
            <a:r>
              <a:rPr lang="en-GB" sz="2800" dirty="0"/>
              <a:t>UV-radio</a:t>
            </a:r>
          </a:p>
          <a:p>
            <a:pPr marL="401765" indent="-401765">
              <a:buFont typeface="Arial"/>
              <a:buChar char="•"/>
            </a:pPr>
            <a:r>
              <a:rPr lang="en-GB" sz="2800" dirty="0"/>
              <a:t>1300 hours on target</a:t>
            </a:r>
          </a:p>
          <a:p>
            <a:r>
              <a:rPr lang="en-GB" sz="2800" dirty="0"/>
              <a:t>+ amateur obs.</a:t>
            </a:r>
          </a:p>
          <a:p>
            <a:pPr marL="401765" indent="-401765">
              <a:buFont typeface="Arial"/>
              <a:buChar char="•"/>
            </a:pPr>
            <a:endParaRPr lang="en-GB" sz="2800" dirty="0"/>
          </a:p>
          <a:p>
            <a:r>
              <a:rPr lang="en-GB" sz="2500" dirty="0"/>
              <a:t>Snodgrass et al. 2017, </a:t>
            </a:r>
          </a:p>
          <a:p>
            <a:r>
              <a:rPr lang="en-GB" sz="2500" dirty="0"/>
              <a:t>Phil. Trans. Royal Soc. A</a:t>
            </a:r>
            <a:r>
              <a:rPr lang="en-GB" sz="2500" dirty="0" smtClean="0"/>
              <a:t>. 375,</a:t>
            </a:r>
            <a:br>
              <a:rPr lang="en-GB" sz="2500" dirty="0" smtClean="0"/>
            </a:br>
            <a:r>
              <a:rPr lang="en-GB" sz="2500" dirty="0" smtClean="0"/>
              <a:t>id.20160249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33118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– engaging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Sign up form on JPL site, but little/no subsequent engagement with non-FB users</a:t>
            </a:r>
          </a:p>
          <a:p>
            <a:pPr lvl="1"/>
            <a:r>
              <a:rPr lang="en-GB" dirty="0" smtClean="0"/>
              <a:t>Mailing list might have been better?</a:t>
            </a:r>
          </a:p>
          <a:p>
            <a:r>
              <a:rPr lang="en-GB" dirty="0" smtClean="0"/>
              <a:t>Many existing communities in comet observation, various mailing lists in use</a:t>
            </a:r>
          </a:p>
          <a:p>
            <a:pPr lvl="1"/>
            <a:r>
              <a:rPr lang="en-GB" dirty="0" smtClean="0"/>
              <a:t>These groups active in following 67P/Rosetta</a:t>
            </a:r>
          </a:p>
          <a:p>
            <a:pPr lvl="1"/>
            <a:r>
              <a:rPr lang="en-GB" dirty="0" smtClean="0"/>
              <a:t>Keen comet observers, they would probably have observed it anyway…</a:t>
            </a:r>
          </a:p>
          <a:p>
            <a:pPr lvl="1"/>
            <a:r>
              <a:rPr lang="en-GB" dirty="0" smtClean="0"/>
              <a:t>Overlap with these advanced amateurs and core of FB group</a:t>
            </a:r>
          </a:p>
          <a:p>
            <a:r>
              <a:rPr lang="en-GB" dirty="0" smtClean="0"/>
              <a:t>Participation certificates were popular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794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– consistent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Plan to distribute standard SDSS-type filters to suitable amateurs</a:t>
            </a:r>
          </a:p>
          <a:p>
            <a:pPr lvl="1"/>
            <a:r>
              <a:rPr lang="en-GB" dirty="0" smtClean="0"/>
              <a:t>i.e. those with right kit, experience, commitment</a:t>
            </a:r>
          </a:p>
          <a:p>
            <a:pPr lvl="1"/>
            <a:r>
              <a:rPr lang="en-GB" dirty="0" smtClean="0"/>
              <a:t>Would give consistent data sets</a:t>
            </a:r>
          </a:p>
          <a:p>
            <a:pPr lvl="1"/>
            <a:r>
              <a:rPr lang="en-GB" dirty="0" smtClean="0"/>
              <a:t>Was funded by NASA, but not acted on (too late to send filters by the time survey of what was needed was completed? Further delays in organisation?)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58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 -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Engaging community through social media useful, but can miss people out</a:t>
            </a:r>
          </a:p>
          <a:p>
            <a:pPr lvl="1"/>
            <a:r>
              <a:rPr lang="en-GB" dirty="0" smtClean="0"/>
              <a:t>Not so effective at broadening pool of real data collectors</a:t>
            </a:r>
          </a:p>
          <a:p>
            <a:r>
              <a:rPr lang="en-GB" dirty="0" smtClean="0"/>
              <a:t>Effort needs to be made well in advance of campaign</a:t>
            </a:r>
          </a:p>
          <a:p>
            <a:pPr lvl="1"/>
            <a:r>
              <a:rPr lang="en-GB" dirty="0" smtClean="0"/>
              <a:t>Preparing observing guides, building community, assessing needs for any common equipment supply, having people used to systems and ready to submit data</a:t>
            </a:r>
          </a:p>
        </p:txBody>
      </p:sp>
    </p:spTree>
    <p:extLst>
      <p:ext uri="{BB962C8B-B14F-4D97-AF65-F5344CB8AC3E}">
        <p14:creationId xmlns:p14="http://schemas.microsoft.com/office/powerpoint/2010/main" val="4252033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358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545" y="-50800"/>
            <a:ext cx="8229600" cy="1143000"/>
          </a:xfrm>
        </p:spPr>
        <p:txBody>
          <a:bodyPr/>
          <a:lstStyle/>
          <a:p>
            <a:r>
              <a:rPr lang="en-GB" dirty="0" smtClean="0"/>
              <a:t>Wish list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443"/>
            <a:ext cx="4760263" cy="65492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263" y="203564"/>
            <a:ext cx="4383737" cy="65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5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 pre-Rosetta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Observations since CG selected in 2002</a:t>
            </a:r>
          </a:p>
          <a:p>
            <a:r>
              <a:rPr lang="en-US" dirty="0" smtClean="0"/>
              <a:t>L</a:t>
            </a:r>
            <a:r>
              <a:rPr lang="en-GB" dirty="0" err="1" smtClean="0"/>
              <a:t>arge</a:t>
            </a:r>
            <a:r>
              <a:rPr lang="en-GB" dirty="0" smtClean="0"/>
              <a:t> telescope images of inactive nucleus: size, shape, spin period, pole</a:t>
            </a:r>
          </a:p>
          <a:p>
            <a:r>
              <a:rPr lang="en-US" dirty="0" smtClean="0"/>
              <a:t>M</a:t>
            </a:r>
            <a:r>
              <a:rPr lang="en-GB" dirty="0" err="1" smtClean="0"/>
              <a:t>ultiple</a:t>
            </a:r>
            <a:r>
              <a:rPr lang="en-GB" dirty="0" smtClean="0"/>
              <a:t> apparition coma monitoring: jets, dust properties, pole, activity cycle</a:t>
            </a:r>
          </a:p>
          <a:p>
            <a:r>
              <a:rPr lang="en-GB" dirty="0" smtClean="0"/>
              <a:t>Thermal IR (Spitzer, Herschel): nucleus and dust coma properties</a:t>
            </a:r>
          </a:p>
          <a:p>
            <a:r>
              <a:rPr lang="en-GB" dirty="0" smtClean="0"/>
              <a:t>Monitoring up to 2013 (mostly with VLT) for astrometry and total activity (helpful for mission planning)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100136" y="5658200"/>
            <a:ext cx="558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Not part of coordinated campaign.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Individual proposals from various teams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942254" y="5826265"/>
            <a:ext cx="1027153" cy="50419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8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Visibility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Snodgrass et al 2013 model is used to predict brightness in next years</a:t>
            </a:r>
          </a:p>
          <a:p>
            <a:r>
              <a:rPr lang="en-US" dirty="0" smtClean="0"/>
              <a:t>P</a:t>
            </a:r>
            <a:r>
              <a:rPr lang="en-GB" dirty="0" err="1" smtClean="0"/>
              <a:t>eak</a:t>
            </a:r>
            <a:r>
              <a:rPr lang="en-GB" dirty="0" smtClean="0"/>
              <a:t> around R~13 at perihelion</a:t>
            </a:r>
          </a:p>
          <a:p>
            <a:pPr lvl="1"/>
            <a:r>
              <a:rPr lang="en-US" dirty="0" smtClean="0"/>
              <a:t>W</a:t>
            </a:r>
            <a:r>
              <a:rPr lang="en-GB" dirty="0" err="1" smtClean="0"/>
              <a:t>ithin</a:t>
            </a:r>
            <a:r>
              <a:rPr lang="en-GB" dirty="0" smtClean="0"/>
              <a:t> </a:t>
            </a:r>
            <a:r>
              <a:rPr lang="en-GB" dirty="0" smtClean="0">
                <a:latin typeface="Symbol" charset="2"/>
                <a:cs typeface="Symbol" charset="2"/>
              </a:rPr>
              <a:t>r</a:t>
            </a:r>
            <a:r>
              <a:rPr lang="en-GB" dirty="0" smtClean="0"/>
              <a:t>=10,000 km aperture</a:t>
            </a:r>
          </a:p>
          <a:p>
            <a:r>
              <a:rPr lang="en-US" dirty="0" smtClean="0"/>
              <a:t>O</a:t>
            </a:r>
            <a:r>
              <a:rPr lang="en-GB" dirty="0" err="1" smtClean="0"/>
              <a:t>bservability</a:t>
            </a:r>
            <a:r>
              <a:rPr lang="en-GB" dirty="0" smtClean="0"/>
              <a:t>:</a:t>
            </a:r>
          </a:p>
          <a:p>
            <a:pPr lvl="1"/>
            <a:r>
              <a:rPr lang="en-US" dirty="0" smtClean="0"/>
              <a:t>S</a:t>
            </a:r>
            <a:r>
              <a:rPr lang="en-GB" dirty="0" err="1" smtClean="0"/>
              <a:t>outhern</a:t>
            </a:r>
            <a:r>
              <a:rPr lang="en-GB" dirty="0" smtClean="0"/>
              <a:t> hemisphere (and crowded field) in 2014</a:t>
            </a:r>
          </a:p>
          <a:p>
            <a:pPr lvl="1"/>
            <a:r>
              <a:rPr lang="en-GB" dirty="0" smtClean="0"/>
              <a:t>Close to Sun until after perihelion</a:t>
            </a:r>
          </a:p>
          <a:p>
            <a:pPr lvl="1"/>
            <a:r>
              <a:rPr lang="en-GB" dirty="0" smtClean="0"/>
              <a:t>Then in Northern sky</a:t>
            </a:r>
          </a:p>
        </p:txBody>
      </p:sp>
      <p:pic>
        <p:nvPicPr>
          <p:cNvPr id="5" name="Content Placeholder 4" descr="observability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66" b="-24766"/>
          <a:stretch>
            <a:fillRect/>
          </a:stretch>
        </p:blipFill>
        <p:spPr>
          <a:xfrm>
            <a:off x="4648200" y="2980042"/>
            <a:ext cx="4038600" cy="4525963"/>
          </a:xfrm>
        </p:spPr>
      </p:pic>
      <p:pic>
        <p:nvPicPr>
          <p:cNvPr id="6" name="Picture 5" descr="predict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2"/>
          <a:stretch/>
        </p:blipFill>
        <p:spPr>
          <a:xfrm>
            <a:off x="4617014" y="1236971"/>
            <a:ext cx="4069786" cy="253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Parallel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Observations were critical during Rosetta active phase for direct comparison</a:t>
            </a:r>
          </a:p>
          <a:p>
            <a:r>
              <a:rPr lang="en-GB" dirty="0" smtClean="0"/>
              <a:t>Required regular monitoring of</a:t>
            </a:r>
          </a:p>
          <a:p>
            <a:pPr lvl="1"/>
            <a:r>
              <a:rPr lang="en-US" dirty="0" smtClean="0"/>
              <a:t>T</a:t>
            </a:r>
            <a:r>
              <a:rPr lang="en-GB" dirty="0" err="1" smtClean="0"/>
              <a:t>otal</a:t>
            </a:r>
            <a:r>
              <a:rPr lang="en-GB" dirty="0" smtClean="0"/>
              <a:t> brightness ( = dust production rate)</a:t>
            </a:r>
          </a:p>
          <a:p>
            <a:pPr lvl="1"/>
            <a:r>
              <a:rPr lang="en-GB" dirty="0" smtClean="0"/>
              <a:t>Gas production rates</a:t>
            </a:r>
          </a:p>
          <a:p>
            <a:pPr lvl="1"/>
            <a:r>
              <a:rPr lang="en-GB" dirty="0" smtClean="0"/>
              <a:t>Coma morphology (link to jets from nucleus)</a:t>
            </a:r>
          </a:p>
          <a:p>
            <a:pPr lvl="1"/>
            <a:r>
              <a:rPr lang="en-GB" dirty="0" smtClean="0"/>
              <a:t>Dust / gas properties on large scale </a:t>
            </a:r>
          </a:p>
          <a:p>
            <a:pPr lvl="1"/>
            <a:r>
              <a:rPr lang="en-US" dirty="0" smtClean="0"/>
              <a:t>A</a:t>
            </a:r>
            <a:r>
              <a:rPr lang="en-GB" dirty="0" err="1" smtClean="0"/>
              <a:t>strometry</a:t>
            </a:r>
            <a:r>
              <a:rPr lang="en-GB" dirty="0" smtClean="0"/>
              <a:t> (non-gravitational forces)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026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Total activity measures</a:t>
            </a:r>
            <a:endParaRPr lang="en-GB" dirty="0"/>
          </a:p>
        </p:txBody>
      </p:sp>
      <p:pic>
        <p:nvPicPr>
          <p:cNvPr id="4" name="Content Placeholder 3" descr="predict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t="15153" r="8689" b="3620"/>
          <a:stretch/>
        </p:blipFill>
        <p:spPr>
          <a:xfrm>
            <a:off x="165086" y="1136316"/>
            <a:ext cx="8417440" cy="5950632"/>
          </a:xfrm>
        </p:spPr>
      </p:pic>
    </p:spTree>
    <p:extLst>
      <p:ext uri="{BB962C8B-B14F-4D97-AF65-F5344CB8AC3E}">
        <p14:creationId xmlns:p14="http://schemas.microsoft.com/office/powerpoint/2010/main" val="55025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21"/>
            <a:ext cx="63881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8100" y="294105"/>
            <a:ext cx="2622216" cy="9540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GB" sz="2000" b="1" dirty="0">
                <a:latin typeface="+mj-lt"/>
              </a:rPr>
              <a:t>Changing morphology</a:t>
            </a:r>
          </a:p>
          <a:p>
            <a:endParaRPr lang="en-GB" dirty="0"/>
          </a:p>
          <a:p>
            <a:r>
              <a:rPr lang="en-GB" dirty="0" smtClean="0"/>
              <a:t>1’ FOV centred on comet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51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Spectroscopy</a:t>
            </a:r>
            <a:endParaRPr lang="en-GB" dirty="0"/>
          </a:p>
        </p:txBody>
      </p:sp>
      <p:pic>
        <p:nvPicPr>
          <p:cNvPr id="5" name="Content Placeholder 4" descr="wht_comet_spec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8" r="-1345"/>
          <a:stretch/>
        </p:blipFill>
        <p:spPr>
          <a:xfrm>
            <a:off x="227039" y="1246874"/>
            <a:ext cx="8404463" cy="54257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06250" y="1785425"/>
            <a:ext cx="2002515" cy="618908"/>
          </a:xfrm>
          <a:prstGeom prst="rect">
            <a:avLst/>
          </a:prstGeom>
          <a:noFill/>
        </p:spPr>
        <p:txBody>
          <a:bodyPr wrap="none" lIns="64282" tIns="32141" rIns="64282" bIns="32141" rtlCol="0">
            <a:spAutoFit/>
          </a:bodyPr>
          <a:lstStyle/>
          <a:p>
            <a:r>
              <a:rPr lang="en-GB" dirty="0" smtClean="0"/>
              <a:t>WHT/ISIS, Aug 2015</a:t>
            </a:r>
          </a:p>
          <a:p>
            <a:r>
              <a:rPr lang="en-GB" dirty="0" smtClean="0"/>
              <a:t>Fitzsimmons et 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2013 – VLT monitoring</a:t>
            </a:r>
          </a:p>
          <a:p>
            <a:r>
              <a:rPr lang="en-GB" dirty="0" smtClean="0"/>
              <a:t>2014, Feb – Nov</a:t>
            </a:r>
          </a:p>
          <a:p>
            <a:pPr lvl="1"/>
            <a:r>
              <a:rPr lang="en-GB" dirty="0" smtClean="0"/>
              <a:t>VLT, NOT, Gemini</a:t>
            </a:r>
          </a:p>
          <a:p>
            <a:pPr lvl="1"/>
            <a:r>
              <a:rPr lang="en-GB" dirty="0" smtClean="0"/>
              <a:t>Vis imaging + spec, NIR imaging (end of period)</a:t>
            </a:r>
          </a:p>
          <a:p>
            <a:pPr lvl="1"/>
            <a:r>
              <a:rPr lang="en-GB" dirty="0" smtClean="0"/>
              <a:t>Snodgrass et al 2016, A&amp;A in press</a:t>
            </a:r>
          </a:p>
          <a:p>
            <a:r>
              <a:rPr lang="en-GB" dirty="0" smtClean="0"/>
              <a:t>2015, May-Jul VLT</a:t>
            </a:r>
          </a:p>
          <a:p>
            <a:pPr lvl="1"/>
            <a:r>
              <a:rPr lang="en-GB" dirty="0" smtClean="0"/>
              <a:t>Vis imaging + spec</a:t>
            </a:r>
          </a:p>
          <a:p>
            <a:r>
              <a:rPr lang="en-GB" dirty="0" smtClean="0"/>
              <a:t>2015, Aug onwards</a:t>
            </a:r>
          </a:p>
          <a:p>
            <a:pPr lvl="1"/>
            <a:r>
              <a:rPr lang="en-GB" dirty="0" smtClean="0"/>
              <a:t>Just observable from Northern hemisphere</a:t>
            </a:r>
          </a:p>
          <a:p>
            <a:pPr lvl="1"/>
            <a:r>
              <a:rPr lang="en-GB" dirty="0" smtClean="0"/>
              <a:t>VLT again from November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2015/16</a:t>
            </a:r>
          </a:p>
          <a:p>
            <a:pPr lvl="1"/>
            <a:r>
              <a:rPr lang="en-GB" dirty="0" smtClean="0"/>
              <a:t>Best visibility period</a:t>
            </a:r>
          </a:p>
          <a:p>
            <a:pPr lvl="1"/>
            <a:r>
              <a:rPr lang="en-GB" dirty="0" smtClean="0"/>
              <a:t>Canary Islands ITP – 6 telescopes</a:t>
            </a:r>
          </a:p>
          <a:p>
            <a:pPr lvl="1"/>
            <a:r>
              <a:rPr lang="en-GB" dirty="0" smtClean="0"/>
              <a:t>VLT + Gemini</a:t>
            </a:r>
          </a:p>
          <a:p>
            <a:pPr lvl="1"/>
            <a:r>
              <a:rPr lang="en-GB" dirty="0" smtClean="0"/>
              <a:t>TRAPPIST, Lowell</a:t>
            </a:r>
          </a:p>
          <a:p>
            <a:pPr lvl="1"/>
            <a:r>
              <a:rPr lang="en-GB" dirty="0" smtClean="0"/>
              <a:t>NOT, </a:t>
            </a:r>
            <a:r>
              <a:rPr lang="en-GB" dirty="0" err="1" smtClean="0"/>
              <a:t>Wendelstein</a:t>
            </a:r>
            <a:r>
              <a:rPr lang="en-GB" dirty="0" smtClean="0"/>
              <a:t>, Pic du Midi, </a:t>
            </a:r>
            <a:r>
              <a:rPr lang="en-GB" dirty="0" err="1" smtClean="0"/>
              <a:t>Rohzen</a:t>
            </a:r>
            <a:r>
              <a:rPr lang="en-GB" dirty="0" smtClean="0"/>
              <a:t>, </a:t>
            </a:r>
            <a:r>
              <a:rPr lang="en-GB" dirty="0" err="1" smtClean="0"/>
              <a:t>Calar</a:t>
            </a:r>
            <a:r>
              <a:rPr lang="en-GB" dirty="0" smtClean="0"/>
              <a:t> Alto, Sierra Nevada, SAO 6m</a:t>
            </a:r>
          </a:p>
          <a:p>
            <a:pPr lvl="1"/>
            <a:r>
              <a:rPr lang="en-GB" dirty="0" smtClean="0"/>
              <a:t>Keck, IRTF</a:t>
            </a:r>
          </a:p>
          <a:p>
            <a:pPr lvl="1"/>
            <a:r>
              <a:rPr lang="en-GB" dirty="0" smtClean="0"/>
              <a:t>LCOGT</a:t>
            </a:r>
          </a:p>
          <a:p>
            <a:pPr lvl="1"/>
            <a:r>
              <a:rPr lang="en-GB" dirty="0" err="1" smtClean="0"/>
              <a:t>France+India</a:t>
            </a:r>
            <a:r>
              <a:rPr lang="en-GB" dirty="0"/>
              <a:t> </a:t>
            </a:r>
            <a:r>
              <a:rPr lang="en-GB" dirty="0" smtClean="0"/>
              <a:t>pol campaign</a:t>
            </a:r>
          </a:p>
          <a:p>
            <a:pPr lvl="1"/>
            <a:r>
              <a:rPr lang="en-GB" dirty="0" smtClean="0"/>
              <a:t>HST, Spitzer, Odin, </a:t>
            </a:r>
            <a:r>
              <a:rPr lang="en-GB" dirty="0" err="1" smtClean="0"/>
              <a:t>Kepler</a:t>
            </a:r>
            <a:endParaRPr lang="en-GB" dirty="0" smtClean="0"/>
          </a:p>
          <a:p>
            <a:pPr lvl="1"/>
            <a:r>
              <a:rPr lang="en-GB" dirty="0" smtClean="0"/>
              <a:t>ALMA, IRAM, ARO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9143" y="6122579"/>
            <a:ext cx="353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amateur observations throughout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7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Rosetta campaign set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245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Run by observers, with link to ESA. Not formally an ESA campaign (formally ESA doesn’t do ground based </a:t>
            </a:r>
            <a:r>
              <a:rPr lang="en-GB" dirty="0" err="1" smtClean="0"/>
              <a:t>obs</a:t>
            </a:r>
            <a:r>
              <a:rPr lang="en-GB" dirty="0" smtClean="0"/>
              <a:t>). </a:t>
            </a:r>
            <a:r>
              <a:rPr lang="en-GB" dirty="0" smtClean="0">
                <a:solidFill>
                  <a:srgbClr val="FF0000"/>
                </a:solidFill>
              </a:rPr>
              <a:t>[different for Hera?]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meeting, London, April 2012</a:t>
            </a:r>
          </a:p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meeting, </a:t>
            </a:r>
            <a:r>
              <a:rPr lang="en-GB" dirty="0" err="1" smtClean="0"/>
              <a:t>Garching</a:t>
            </a:r>
            <a:r>
              <a:rPr lang="en-GB" dirty="0" smtClean="0"/>
              <a:t> (Munich), July 2013</a:t>
            </a:r>
          </a:p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meeting, Denver, October 2013 (DPS)</a:t>
            </a:r>
          </a:p>
          <a:p>
            <a:r>
              <a:rPr lang="en-US" dirty="0" smtClean="0"/>
              <a:t>W</a:t>
            </a:r>
            <a:r>
              <a:rPr lang="en-GB" dirty="0" err="1" smtClean="0"/>
              <a:t>ebsite</a:t>
            </a:r>
            <a:r>
              <a:rPr lang="en-GB" dirty="0" smtClean="0"/>
              <a:t> set up: </a:t>
            </a:r>
          </a:p>
          <a:p>
            <a:pPr lvl="1"/>
            <a:r>
              <a:rPr lang="en-GB" dirty="0" err="1" smtClean="0"/>
              <a:t>www.rosetta-campaign.net</a:t>
            </a:r>
            <a:endParaRPr lang="en-GB" dirty="0" smtClean="0"/>
          </a:p>
          <a:p>
            <a:r>
              <a:rPr lang="en-GB" dirty="0" smtClean="0"/>
              <a:t>Mailing list associated with this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groups.google.com</a:t>
            </a:r>
            <a:r>
              <a:rPr lang="en-US" dirty="0"/>
              <a:t>/group/</a:t>
            </a:r>
            <a:r>
              <a:rPr lang="en-US" dirty="0" err="1"/>
              <a:t>rosetta-</a:t>
            </a:r>
            <a:r>
              <a:rPr lang="en-US" dirty="0" err="1" smtClean="0"/>
              <a:t>obs</a:t>
            </a:r>
            <a:endParaRPr lang="en-US" dirty="0" smtClean="0"/>
          </a:p>
          <a:p>
            <a:pPr lvl="1"/>
            <a:r>
              <a:rPr lang="en-US" dirty="0" smtClean="0"/>
              <a:t>Intended for communication between pro observers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7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1722</Words>
  <Application>Microsoft Macintosh PowerPoint</Application>
  <PresentationFormat>On-screen Show (4:3)</PresentationFormat>
  <Paragraphs>220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Planning for 2022: lessons learned from the Rosetta 67P observing campaign  </vt:lpstr>
      <vt:lpstr>Ground based support to Rosetta</vt:lpstr>
      <vt:lpstr>PowerPoint Presentation</vt:lpstr>
      <vt:lpstr>Parallel observations</vt:lpstr>
      <vt:lpstr>Total activity measures</vt:lpstr>
      <vt:lpstr>PowerPoint Presentation</vt:lpstr>
      <vt:lpstr>Spectroscopy</vt:lpstr>
      <vt:lpstr>Observations</vt:lpstr>
      <vt:lpstr>Rosetta campaign set up</vt:lpstr>
      <vt:lpstr>1st meeting</vt:lpstr>
      <vt:lpstr>2nd meeting</vt:lpstr>
      <vt:lpstr>Other meetings</vt:lpstr>
      <vt:lpstr>Coordination / communications</vt:lpstr>
      <vt:lpstr>Mailing list / Website</vt:lpstr>
      <vt:lpstr>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http://www.rosetta-campaign.net/observations</vt:lpstr>
      <vt:lpstr>Log of observations</vt:lpstr>
      <vt:lpstr>Getting telescope time</vt:lpstr>
      <vt:lpstr>Archiving</vt:lpstr>
      <vt:lpstr>Lessons learned</vt:lpstr>
      <vt:lpstr>Amateur observations</vt:lpstr>
      <vt:lpstr>Amateur contributions</vt:lpstr>
      <vt:lpstr>Lessons learned - FTP</vt:lpstr>
      <vt:lpstr>Lessons learned - interactions</vt:lpstr>
      <vt:lpstr>Lessons learned – engaging people</vt:lpstr>
      <vt:lpstr>Lessons learned – consistent data</vt:lpstr>
      <vt:lpstr>Lessons learned - summary</vt:lpstr>
      <vt:lpstr>backup</vt:lpstr>
      <vt:lpstr>Wish list</vt:lpstr>
      <vt:lpstr>Observations pre-Rosetta</vt:lpstr>
      <vt:lpstr>Visibility</vt:lpstr>
    </vt:vector>
  </TitlesOfParts>
  <Company>open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for 2022: lessons learned from the Rosetta 67P observing campaign  </dc:title>
  <dc:creator>Colin Snodgrass</dc:creator>
  <cp:lastModifiedBy>Colin Snodgrass</cp:lastModifiedBy>
  <cp:revision>24</cp:revision>
  <dcterms:created xsi:type="dcterms:W3CDTF">2018-06-12T09:39:20Z</dcterms:created>
  <dcterms:modified xsi:type="dcterms:W3CDTF">2018-06-21T08:00:26Z</dcterms:modified>
</cp:coreProperties>
</file>